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1" r:id="rId4"/>
    <p:sldId id="260" r:id="rId5"/>
    <p:sldId id="320" r:id="rId6"/>
    <p:sldId id="322" r:id="rId7"/>
    <p:sldId id="323" r:id="rId8"/>
    <p:sldId id="319" r:id="rId9"/>
    <p:sldId id="325" r:id="rId10"/>
    <p:sldId id="326" r:id="rId11"/>
    <p:sldId id="347" r:id="rId12"/>
    <p:sldId id="265" r:id="rId13"/>
    <p:sldId id="327" r:id="rId14"/>
    <p:sldId id="328" r:id="rId15"/>
    <p:sldId id="329" r:id="rId16"/>
    <p:sldId id="330" r:id="rId17"/>
    <p:sldId id="331" r:id="rId18"/>
    <p:sldId id="332" r:id="rId19"/>
    <p:sldId id="333" r:id="rId20"/>
    <p:sldId id="334" r:id="rId21"/>
    <p:sldId id="348" r:id="rId22"/>
    <p:sldId id="335" r:id="rId23"/>
    <p:sldId id="336" r:id="rId24"/>
    <p:sldId id="337" r:id="rId25"/>
    <p:sldId id="339" r:id="rId26"/>
    <p:sldId id="340" r:id="rId27"/>
    <p:sldId id="359" r:id="rId28"/>
    <p:sldId id="341" r:id="rId29"/>
    <p:sldId id="342" r:id="rId30"/>
    <p:sldId id="343" r:id="rId31"/>
    <p:sldId id="360" r:id="rId32"/>
    <p:sldId id="344" r:id="rId33"/>
    <p:sldId id="345" r:id="rId34"/>
    <p:sldId id="346" r:id="rId35"/>
    <p:sldId id="281" r:id="rId36"/>
    <p:sldId id="282" r:id="rId37"/>
    <p:sldId id="377" r:id="rId38"/>
    <p:sldId id="403" r:id="rId39"/>
    <p:sldId id="404" r:id="rId40"/>
    <p:sldId id="405" r:id="rId41"/>
    <p:sldId id="394" r:id="rId42"/>
    <p:sldId id="396" r:id="rId43"/>
    <p:sldId id="395" r:id="rId44"/>
    <p:sldId id="397" r:id="rId45"/>
    <p:sldId id="398" r:id="rId46"/>
    <p:sldId id="399" r:id="rId47"/>
    <p:sldId id="400" r:id="rId48"/>
    <p:sldId id="401" r:id="rId49"/>
    <p:sldId id="373" r:id="rId50"/>
    <p:sldId id="273" r:id="rId51"/>
    <p:sldId id="379" r:id="rId52"/>
    <p:sldId id="391" r:id="rId53"/>
    <p:sldId id="380" r:id="rId54"/>
    <p:sldId id="381" r:id="rId55"/>
    <p:sldId id="382" r:id="rId56"/>
    <p:sldId id="383" r:id="rId57"/>
    <p:sldId id="384" r:id="rId58"/>
    <p:sldId id="385" r:id="rId59"/>
    <p:sldId id="386" r:id="rId60"/>
    <p:sldId id="387" r:id="rId61"/>
    <p:sldId id="388" r:id="rId62"/>
    <p:sldId id="389" r:id="rId63"/>
    <p:sldId id="390" r:id="rId64"/>
    <p:sldId id="351" r:id="rId65"/>
    <p:sldId id="352" r:id="rId66"/>
    <p:sldId id="288" r:id="rId67"/>
    <p:sldId id="289" r:id="rId68"/>
    <p:sldId id="290" r:id="rId69"/>
    <p:sldId id="291" r:id="rId70"/>
    <p:sldId id="309" r:id="rId71"/>
    <p:sldId id="292" r:id="rId72"/>
    <p:sldId id="293" r:id="rId73"/>
    <p:sldId id="286" r:id="rId74"/>
    <p:sldId id="297" r:id="rId75"/>
    <p:sldId id="298" r:id="rId76"/>
    <p:sldId id="392" r:id="rId77"/>
    <p:sldId id="300" r:id="rId78"/>
    <p:sldId id="301" r:id="rId79"/>
    <p:sldId id="302" r:id="rId80"/>
    <p:sldId id="393" r:id="rId81"/>
    <p:sldId id="304" r:id="rId82"/>
    <p:sldId id="353" r:id="rId83"/>
    <p:sldId id="324" r:id="rId84"/>
    <p:sldId id="311" r:id="rId85"/>
    <p:sldId id="312" r:id="rId86"/>
    <p:sldId id="313" r:id="rId87"/>
    <p:sldId id="314" r:id="rId88"/>
    <p:sldId id="315" r:id="rId89"/>
    <p:sldId id="316" r:id="rId90"/>
    <p:sldId id="354" r:id="rId91"/>
    <p:sldId id="355" r:id="rId92"/>
    <p:sldId id="361" r:id="rId93"/>
    <p:sldId id="356" r:id="rId94"/>
    <p:sldId id="357" r:id="rId95"/>
    <p:sldId id="362" r:id="rId96"/>
    <p:sldId id="363" r:id="rId97"/>
    <p:sldId id="358" r:id="rId98"/>
    <p:sldId id="307" r:id="rId99"/>
    <p:sldId id="350" r:id="rId100"/>
    <p:sldId id="308" r:id="rId101"/>
    <p:sldId id="349"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Weichselbaum" initials="AW" lastIdx="1" clrIdx="0">
    <p:extLst>
      <p:ext uri="{19B8F6BF-5375-455C-9EA6-DF929625EA0E}">
        <p15:presenceInfo xmlns:p15="http://schemas.microsoft.com/office/powerpoint/2012/main" userId="cd76002d8d4c65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D8D8"/>
    <a:srgbClr val="FF9900"/>
    <a:srgbClr val="FFEFBD"/>
    <a:srgbClr val="EC9090"/>
    <a:srgbClr val="F45A4A"/>
    <a:srgbClr val="EB655B"/>
    <a:srgbClr val="E08876"/>
    <a:srgbClr val="E74141"/>
    <a:srgbClr val="C52D21"/>
    <a:srgbClr val="D91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7"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ni Weichselbaum" userId="3e9f03570b26005f" providerId="LiveId" clId="{58BE99FA-6B50-49C2-862A-B0FD8FDCE6CB}"/>
    <pc:docChg chg="custSel delSld modSld">
      <pc:chgData name="Yoni Weichselbaum" userId="3e9f03570b26005f" providerId="LiveId" clId="{58BE99FA-6B50-49C2-862A-B0FD8FDCE6CB}" dt="2024-02-06T21:15:43.123" v="97" actId="20577"/>
      <pc:docMkLst>
        <pc:docMk/>
      </pc:docMkLst>
      <pc:sldChg chg="modSp mod">
        <pc:chgData name="Yoni Weichselbaum" userId="3e9f03570b26005f" providerId="LiveId" clId="{58BE99FA-6B50-49C2-862A-B0FD8FDCE6CB}" dt="2024-02-06T21:15:43.123" v="97" actId="20577"/>
        <pc:sldMkLst>
          <pc:docMk/>
          <pc:sldMk cId="272425257" sldId="256"/>
        </pc:sldMkLst>
        <pc:spChg chg="mod">
          <ac:chgData name="Yoni Weichselbaum" userId="3e9f03570b26005f" providerId="LiveId" clId="{58BE99FA-6B50-49C2-862A-B0FD8FDCE6CB}" dt="2024-02-06T21:15:43.123" v="97" actId="20577"/>
          <ac:spMkLst>
            <pc:docMk/>
            <pc:sldMk cId="272425257" sldId="256"/>
            <ac:spMk id="4" creationId="{AB4013D8-C4FC-404C-BAB2-621EFEEA22C2}"/>
          </ac:spMkLst>
        </pc:spChg>
      </pc:sldChg>
      <pc:sldChg chg="modSp mod">
        <pc:chgData name="Yoni Weichselbaum" userId="3e9f03570b26005f" providerId="LiveId" clId="{58BE99FA-6B50-49C2-862A-B0FD8FDCE6CB}" dt="2024-02-06T21:14:01.895" v="93" actId="20577"/>
        <pc:sldMkLst>
          <pc:docMk/>
          <pc:sldMk cId="2431159146" sldId="257"/>
        </pc:sldMkLst>
        <pc:spChg chg="mod">
          <ac:chgData name="Yoni Weichselbaum" userId="3e9f03570b26005f" providerId="LiveId" clId="{58BE99FA-6B50-49C2-862A-B0FD8FDCE6CB}" dt="2024-02-06T21:14:01.895" v="93" actId="20577"/>
          <ac:spMkLst>
            <pc:docMk/>
            <pc:sldMk cId="2431159146" sldId="257"/>
            <ac:spMk id="5" creationId="{BE8C1A7D-2EB2-4241-BB09-00B48347D37C}"/>
          </ac:spMkLst>
        </pc:spChg>
      </pc:sldChg>
      <pc:sldChg chg="del">
        <pc:chgData name="Yoni Weichselbaum" userId="3e9f03570b26005f" providerId="LiveId" clId="{58BE99FA-6B50-49C2-862A-B0FD8FDCE6CB}" dt="2024-02-06T20:52:23.985" v="0" actId="2696"/>
        <pc:sldMkLst>
          <pc:docMk/>
          <pc:sldMk cId="989200064" sldId="258"/>
        </pc:sldMkLst>
      </pc:sldChg>
      <pc:sldChg chg="del">
        <pc:chgData name="Yoni Weichselbaum" userId="3e9f03570b26005f" providerId="LiveId" clId="{58BE99FA-6B50-49C2-862A-B0FD8FDCE6CB}" dt="2024-02-06T20:52:23.985" v="0" actId="2696"/>
        <pc:sldMkLst>
          <pc:docMk/>
          <pc:sldMk cId="1325523718" sldId="259"/>
        </pc:sldMkLst>
      </pc:sldChg>
      <pc:sldChg chg="del">
        <pc:chgData name="Yoni Weichselbaum" userId="3e9f03570b26005f" providerId="LiveId" clId="{58BE99FA-6B50-49C2-862A-B0FD8FDCE6CB}" dt="2024-02-06T20:52:23.985" v="0" actId="2696"/>
        <pc:sldMkLst>
          <pc:docMk/>
          <pc:sldMk cId="2689413769" sldId="261"/>
        </pc:sldMkLst>
      </pc:sldChg>
      <pc:sldChg chg="del">
        <pc:chgData name="Yoni Weichselbaum" userId="3e9f03570b26005f" providerId="LiveId" clId="{58BE99FA-6B50-49C2-862A-B0FD8FDCE6CB}" dt="2024-02-06T20:59:45.805" v="6" actId="2696"/>
        <pc:sldMkLst>
          <pc:docMk/>
          <pc:sldMk cId="1564008045" sldId="294"/>
        </pc:sldMkLst>
      </pc:sldChg>
      <pc:sldChg chg="del">
        <pc:chgData name="Yoni Weichselbaum" userId="3e9f03570b26005f" providerId="LiveId" clId="{58BE99FA-6B50-49C2-862A-B0FD8FDCE6CB}" dt="2024-02-06T20:52:48.416" v="1" actId="2696"/>
        <pc:sldMkLst>
          <pc:docMk/>
          <pc:sldMk cId="586684243" sldId="318"/>
        </pc:sldMkLst>
      </pc:sldChg>
      <pc:sldChg chg="modSp mod">
        <pc:chgData name="Yoni Weichselbaum" userId="3e9f03570b26005f" providerId="LiveId" clId="{58BE99FA-6B50-49C2-862A-B0FD8FDCE6CB}" dt="2024-02-06T21:11:21.738" v="24" actId="20577"/>
        <pc:sldMkLst>
          <pc:docMk/>
          <pc:sldMk cId="677314492" sldId="321"/>
        </pc:sldMkLst>
        <pc:spChg chg="mod">
          <ac:chgData name="Yoni Weichselbaum" userId="3e9f03570b26005f" providerId="LiveId" clId="{58BE99FA-6B50-49C2-862A-B0FD8FDCE6CB}" dt="2024-02-06T21:11:21.738" v="24" actId="20577"/>
          <ac:spMkLst>
            <pc:docMk/>
            <pc:sldMk cId="677314492" sldId="321"/>
            <ac:spMk id="2" creationId="{8319803D-D9F6-43E4-BFAC-9BB88788A5BC}"/>
          </ac:spMkLst>
        </pc:spChg>
      </pc:sldChg>
      <pc:sldChg chg="del">
        <pc:chgData name="Yoni Weichselbaum" userId="3e9f03570b26005f" providerId="LiveId" clId="{58BE99FA-6B50-49C2-862A-B0FD8FDCE6CB}" dt="2024-02-06T20:59:45.805" v="6" actId="2696"/>
        <pc:sldMkLst>
          <pc:docMk/>
          <pc:sldMk cId="2090982915" sldId="364"/>
        </pc:sldMkLst>
      </pc:sldChg>
      <pc:sldChg chg="del">
        <pc:chgData name="Yoni Weichselbaum" userId="3e9f03570b26005f" providerId="LiveId" clId="{58BE99FA-6B50-49C2-862A-B0FD8FDCE6CB}" dt="2024-02-06T20:59:45.805" v="6" actId="2696"/>
        <pc:sldMkLst>
          <pc:docMk/>
          <pc:sldMk cId="877055909" sldId="365"/>
        </pc:sldMkLst>
      </pc:sldChg>
      <pc:sldChg chg="del">
        <pc:chgData name="Yoni Weichselbaum" userId="3e9f03570b26005f" providerId="LiveId" clId="{58BE99FA-6B50-49C2-862A-B0FD8FDCE6CB}" dt="2024-02-06T20:59:45.805" v="6" actId="2696"/>
        <pc:sldMkLst>
          <pc:docMk/>
          <pc:sldMk cId="1821367680" sldId="366"/>
        </pc:sldMkLst>
      </pc:sldChg>
      <pc:sldChg chg="del">
        <pc:chgData name="Yoni Weichselbaum" userId="3e9f03570b26005f" providerId="LiveId" clId="{58BE99FA-6B50-49C2-862A-B0FD8FDCE6CB}" dt="2024-02-06T20:59:45.805" v="6" actId="2696"/>
        <pc:sldMkLst>
          <pc:docMk/>
          <pc:sldMk cId="582543807" sldId="367"/>
        </pc:sldMkLst>
      </pc:sldChg>
      <pc:sldChg chg="del">
        <pc:chgData name="Yoni Weichselbaum" userId="3e9f03570b26005f" providerId="LiveId" clId="{58BE99FA-6B50-49C2-862A-B0FD8FDCE6CB}" dt="2024-02-06T20:59:45.805" v="6" actId="2696"/>
        <pc:sldMkLst>
          <pc:docMk/>
          <pc:sldMk cId="2760307444" sldId="368"/>
        </pc:sldMkLst>
      </pc:sldChg>
      <pc:sldChg chg="del">
        <pc:chgData name="Yoni Weichselbaum" userId="3e9f03570b26005f" providerId="LiveId" clId="{58BE99FA-6B50-49C2-862A-B0FD8FDCE6CB}" dt="2024-02-06T20:59:45.805" v="6" actId="2696"/>
        <pc:sldMkLst>
          <pc:docMk/>
          <pc:sldMk cId="1411551085" sldId="369"/>
        </pc:sldMkLst>
      </pc:sldChg>
      <pc:sldChg chg="del">
        <pc:chgData name="Yoni Weichselbaum" userId="3e9f03570b26005f" providerId="LiveId" clId="{58BE99FA-6B50-49C2-862A-B0FD8FDCE6CB}" dt="2024-02-06T20:59:45.805" v="6" actId="2696"/>
        <pc:sldMkLst>
          <pc:docMk/>
          <pc:sldMk cId="2144329499" sldId="370"/>
        </pc:sldMkLst>
      </pc:sldChg>
      <pc:sldChg chg="del">
        <pc:chgData name="Yoni Weichselbaum" userId="3e9f03570b26005f" providerId="LiveId" clId="{58BE99FA-6B50-49C2-862A-B0FD8FDCE6CB}" dt="2024-02-06T20:59:45.805" v="6" actId="2696"/>
        <pc:sldMkLst>
          <pc:docMk/>
          <pc:sldMk cId="2176726810" sldId="371"/>
        </pc:sldMkLst>
      </pc:sldChg>
      <pc:sldChg chg="del">
        <pc:chgData name="Yoni Weichselbaum" userId="3e9f03570b26005f" providerId="LiveId" clId="{58BE99FA-6B50-49C2-862A-B0FD8FDCE6CB}" dt="2024-02-06T20:59:45.805" v="6" actId="2696"/>
        <pc:sldMkLst>
          <pc:docMk/>
          <pc:sldMk cId="2515384758" sldId="372"/>
        </pc:sldMkLst>
      </pc:sldChg>
      <pc:sldChg chg="del">
        <pc:chgData name="Yoni Weichselbaum" userId="3e9f03570b26005f" providerId="LiveId" clId="{58BE99FA-6B50-49C2-862A-B0FD8FDCE6CB}" dt="2024-02-06T20:59:45.805" v="6" actId="2696"/>
        <pc:sldMkLst>
          <pc:docMk/>
          <pc:sldMk cId="186741529" sldId="376"/>
        </pc:sldMkLst>
      </pc:sldChg>
      <pc:sldChg chg="del">
        <pc:chgData name="Yoni Weichselbaum" userId="3e9f03570b26005f" providerId="LiveId" clId="{58BE99FA-6B50-49C2-862A-B0FD8FDCE6CB}" dt="2024-02-06T20:59:45.805" v="6" actId="2696"/>
        <pc:sldMkLst>
          <pc:docMk/>
          <pc:sldMk cId="3064063114" sldId="406"/>
        </pc:sldMkLst>
      </pc:sldChg>
      <pc:sldChg chg="del">
        <pc:chgData name="Yoni Weichselbaum" userId="3e9f03570b26005f" providerId="LiveId" clId="{58BE99FA-6B50-49C2-862A-B0FD8FDCE6CB}" dt="2024-02-06T20:59:45.805" v="6" actId="2696"/>
        <pc:sldMkLst>
          <pc:docMk/>
          <pc:sldMk cId="2260465538" sldId="407"/>
        </pc:sldMkLst>
      </pc:sldChg>
      <pc:sldChg chg="del">
        <pc:chgData name="Yoni Weichselbaum" userId="3e9f03570b26005f" providerId="LiveId" clId="{58BE99FA-6B50-49C2-862A-B0FD8FDCE6CB}" dt="2024-02-06T20:59:45.805" v="6" actId="2696"/>
        <pc:sldMkLst>
          <pc:docMk/>
          <pc:sldMk cId="1070392273" sldId="408"/>
        </pc:sldMkLst>
      </pc:sldChg>
      <pc:sldChg chg="del">
        <pc:chgData name="Yoni Weichselbaum" userId="3e9f03570b26005f" providerId="LiveId" clId="{58BE99FA-6B50-49C2-862A-B0FD8FDCE6CB}" dt="2024-02-06T20:59:45.805" v="6" actId="2696"/>
        <pc:sldMkLst>
          <pc:docMk/>
          <pc:sldMk cId="1334544150" sldId="409"/>
        </pc:sldMkLst>
      </pc:sldChg>
      <pc:sldChg chg="del">
        <pc:chgData name="Yoni Weichselbaum" userId="3e9f03570b26005f" providerId="LiveId" clId="{58BE99FA-6B50-49C2-862A-B0FD8FDCE6CB}" dt="2024-02-06T20:59:45.805" v="6" actId="2696"/>
        <pc:sldMkLst>
          <pc:docMk/>
          <pc:sldMk cId="162098800" sldId="41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A9F3-3C4C-43C1-AF81-D838BBB38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A6BDD3-1AD8-4FBE-93F4-5A073D765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5ED363-4FBF-4FDB-9D84-5D893BCC6C9E}"/>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5" name="Footer Placeholder 4">
            <a:extLst>
              <a:ext uri="{FF2B5EF4-FFF2-40B4-BE49-F238E27FC236}">
                <a16:creationId xmlns:a16="http://schemas.microsoft.com/office/drawing/2014/main" id="{35697B43-EFEA-4F2C-B9DF-821A2E3ED3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F9EC9-E5E4-4D0A-8028-CD465451F2C0}"/>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234927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5E13-E838-47A4-9176-0928812079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9092FC-2A65-4E7D-BE51-2E39CB042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8EDD4-E54D-4989-A42C-A691079D1D47}"/>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5" name="Footer Placeholder 4">
            <a:extLst>
              <a:ext uri="{FF2B5EF4-FFF2-40B4-BE49-F238E27FC236}">
                <a16:creationId xmlns:a16="http://schemas.microsoft.com/office/drawing/2014/main" id="{DEF5466B-4F78-4D19-9914-318E4A754E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DAB661-4140-4F46-9C6C-A22A6703845B}"/>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273466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9BFCF0-F37C-44CB-8FF1-AD3E9E40A9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576494-B479-4DE1-8AB5-A1141D5F4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03A010-6091-4F48-A070-CBF3F06807F1}"/>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5" name="Footer Placeholder 4">
            <a:extLst>
              <a:ext uri="{FF2B5EF4-FFF2-40B4-BE49-F238E27FC236}">
                <a16:creationId xmlns:a16="http://schemas.microsoft.com/office/drawing/2014/main" id="{28B0EC9E-AF9C-4392-99EE-BA2941C61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762985-5DC4-4E97-BA83-8FCD841BD05D}"/>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37182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DB9D-A10B-4703-979C-0A61BFC655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FBEB9E-7317-445A-993A-3C327A914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13908B-A818-41E3-869C-0EAACF9C17C2}"/>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5" name="Footer Placeholder 4">
            <a:extLst>
              <a:ext uri="{FF2B5EF4-FFF2-40B4-BE49-F238E27FC236}">
                <a16:creationId xmlns:a16="http://schemas.microsoft.com/office/drawing/2014/main" id="{CEE04621-844D-450C-8F59-11394689B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771C4-D1E5-4E74-AFB1-739234F539A5}"/>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11200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7F78-A833-476B-B290-DBF0D8A749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637E36-3A8D-419D-9338-A88C141D3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3CA3C9-C89E-4BD8-ADC8-98BFC6867CF5}"/>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5" name="Footer Placeholder 4">
            <a:extLst>
              <a:ext uri="{FF2B5EF4-FFF2-40B4-BE49-F238E27FC236}">
                <a16:creationId xmlns:a16="http://schemas.microsoft.com/office/drawing/2014/main" id="{97E8F9FD-D941-4532-8F04-C56DDB672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82A91E-086B-4FAD-B449-398AB865DDC5}"/>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160835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58F0-0CFF-4514-81C2-6CFBFD5951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B5CF61-F8B1-4B61-8B2E-C167D423D1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35C4E-79FF-4ED6-84E7-6DD0C5DC1A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4DC4AC-8DC0-4CB1-8977-25FF70978002}"/>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6" name="Footer Placeholder 5">
            <a:extLst>
              <a:ext uri="{FF2B5EF4-FFF2-40B4-BE49-F238E27FC236}">
                <a16:creationId xmlns:a16="http://schemas.microsoft.com/office/drawing/2014/main" id="{E3129112-53DC-45AB-8FBC-CBC9BADF36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1C732-AF85-45CE-B4F3-ECC927CB5C11}"/>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328647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F557-A396-4D6F-BB35-26F54E8BE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E9125-3C16-47F9-9863-7E973F210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30AEAC-18B3-409F-9E0B-B0360F0AE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6A41C7-1ED8-461D-8E00-64CE366EC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1C7C4-9E2E-49D8-AD8A-64C30F68B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E1B0DE-4E45-412C-B19D-5C354F1C99A4}"/>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8" name="Footer Placeholder 7">
            <a:extLst>
              <a:ext uri="{FF2B5EF4-FFF2-40B4-BE49-F238E27FC236}">
                <a16:creationId xmlns:a16="http://schemas.microsoft.com/office/drawing/2014/main" id="{8D27B968-CC96-4B63-A5C6-17565B676B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96B5DD-B289-416F-B213-9B06C71A37F3}"/>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35402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2684-B8EA-4B81-A0E2-AE22DC12B6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2DCD4E-40C1-437B-91CB-E7D2F5ED2286}"/>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4" name="Footer Placeholder 3">
            <a:extLst>
              <a:ext uri="{FF2B5EF4-FFF2-40B4-BE49-F238E27FC236}">
                <a16:creationId xmlns:a16="http://schemas.microsoft.com/office/drawing/2014/main" id="{DF6973E8-D930-41A7-8C15-C7BE7C5675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1D86F1-E47D-4703-914E-B5D383161B9B}"/>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16731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DD3946-2F41-4508-8C94-3AD5C85CC469}"/>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3" name="Footer Placeholder 2">
            <a:extLst>
              <a:ext uri="{FF2B5EF4-FFF2-40B4-BE49-F238E27FC236}">
                <a16:creationId xmlns:a16="http://schemas.microsoft.com/office/drawing/2014/main" id="{D9274113-5C47-4DAA-B4CA-F547D98694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83A1CE-D837-414B-97F9-DCCD7DFE09FC}"/>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36448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4441-A72F-4C99-9683-41E0DF011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112681-9EB0-4D34-8AC5-E02F650B5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4131D5-4C05-4D26-8C4E-D2731EE12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4A646-1D37-4F2A-B74A-0FFCBA265204}"/>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6" name="Footer Placeholder 5">
            <a:extLst>
              <a:ext uri="{FF2B5EF4-FFF2-40B4-BE49-F238E27FC236}">
                <a16:creationId xmlns:a16="http://schemas.microsoft.com/office/drawing/2014/main" id="{6F043C40-7F2A-412B-832A-DE916DD2C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53081-3879-439C-8ECA-3F9CFE273ABB}"/>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217828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10B3-64D3-482E-94BC-0CCECEAF3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0D79AF-18E5-4176-BDB7-F245E7AC5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DB23F1-E2BB-4FFB-B304-A5C411FD9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DB373-AFB2-482F-A5DA-6103B05F71F5}"/>
              </a:ext>
            </a:extLst>
          </p:cNvPr>
          <p:cNvSpPr>
            <a:spLocks noGrp="1"/>
          </p:cNvSpPr>
          <p:nvPr>
            <p:ph type="dt" sz="half" idx="10"/>
          </p:nvPr>
        </p:nvSpPr>
        <p:spPr/>
        <p:txBody>
          <a:bodyPr/>
          <a:lstStyle/>
          <a:p>
            <a:fld id="{46B5C61A-0975-4A39-BDE2-8A442066DE85}" type="datetimeFigureOut">
              <a:rPr lang="en-GB" smtClean="0"/>
              <a:t>06/02/2024</a:t>
            </a:fld>
            <a:endParaRPr lang="en-GB"/>
          </a:p>
        </p:txBody>
      </p:sp>
      <p:sp>
        <p:nvSpPr>
          <p:cNvPr id="6" name="Footer Placeholder 5">
            <a:extLst>
              <a:ext uri="{FF2B5EF4-FFF2-40B4-BE49-F238E27FC236}">
                <a16:creationId xmlns:a16="http://schemas.microsoft.com/office/drawing/2014/main" id="{E8BD4E2C-9342-4F8C-A4B8-ABD2CD4CC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D5EBC3-6920-442C-97F0-6CD62613005E}"/>
              </a:ext>
            </a:extLst>
          </p:cNvPr>
          <p:cNvSpPr>
            <a:spLocks noGrp="1"/>
          </p:cNvSpPr>
          <p:nvPr>
            <p:ph type="sldNum" sz="quarter" idx="12"/>
          </p:nvPr>
        </p:nvSpPr>
        <p:spPr/>
        <p:txBody>
          <a:bodyPr/>
          <a:lstStyle/>
          <a:p>
            <a:fld id="{09298456-442C-43E9-AE57-08AC2D418CCB}" type="slidenum">
              <a:rPr lang="en-GB" smtClean="0"/>
              <a:t>‹#›</a:t>
            </a:fld>
            <a:endParaRPr lang="en-GB"/>
          </a:p>
        </p:txBody>
      </p:sp>
    </p:spTree>
    <p:extLst>
      <p:ext uri="{BB962C8B-B14F-4D97-AF65-F5344CB8AC3E}">
        <p14:creationId xmlns:p14="http://schemas.microsoft.com/office/powerpoint/2010/main" val="398901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C10281-9880-4F7C-BF4F-8E43767609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E16771-F592-4F5F-80E4-04C66EEC6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D97B9-D6D2-4872-82CD-4C2DFFC15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5C61A-0975-4A39-BDE2-8A442066DE85}" type="datetimeFigureOut">
              <a:rPr lang="en-GB" smtClean="0"/>
              <a:t>06/02/2024</a:t>
            </a:fld>
            <a:endParaRPr lang="en-GB"/>
          </a:p>
        </p:txBody>
      </p:sp>
      <p:sp>
        <p:nvSpPr>
          <p:cNvPr id="5" name="Footer Placeholder 4">
            <a:extLst>
              <a:ext uri="{FF2B5EF4-FFF2-40B4-BE49-F238E27FC236}">
                <a16:creationId xmlns:a16="http://schemas.microsoft.com/office/drawing/2014/main" id="{8569CCFC-044F-450A-91F0-882ABE3B1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AE4063-1FC9-4EF4-B901-EE914902F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98456-442C-43E9-AE57-08AC2D418CCB}" type="slidenum">
              <a:rPr lang="en-GB" smtClean="0"/>
              <a:t>‹#›</a:t>
            </a:fld>
            <a:endParaRPr lang="en-GB"/>
          </a:p>
        </p:txBody>
      </p:sp>
    </p:spTree>
    <p:extLst>
      <p:ext uri="{BB962C8B-B14F-4D97-AF65-F5344CB8AC3E}">
        <p14:creationId xmlns:p14="http://schemas.microsoft.com/office/powerpoint/2010/main" val="1905248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A70D-2A50-40ED-9B27-9644FDF734DB}"/>
              </a:ext>
            </a:extLst>
          </p:cNvPr>
          <p:cNvSpPr>
            <a:spLocks noGrp="1"/>
          </p:cNvSpPr>
          <p:nvPr>
            <p:ph type="ctrTitle"/>
          </p:nvPr>
        </p:nvSpPr>
        <p:spPr>
          <a:xfrm>
            <a:off x="838200" y="963507"/>
            <a:ext cx="3514725" cy="4930986"/>
          </a:xfrm>
        </p:spPr>
        <p:txBody>
          <a:bodyPr vert="horz" lIns="91440" tIns="45720" rIns="91440" bIns="45720" rtlCol="0" anchor="ctr">
            <a:normAutofit/>
          </a:bodyPr>
          <a:lstStyle/>
          <a:p>
            <a:r>
              <a:rPr lang="en-US" sz="4400" b="1" kern="1200" dirty="0">
                <a:solidFill>
                  <a:schemeClr val="accent1"/>
                </a:solidFill>
                <a:latin typeface="+mj-lt"/>
                <a:ea typeface="+mj-ea"/>
                <a:cs typeface="+mj-cs"/>
              </a:rPr>
              <a:t>UEFA B Coaching Project</a:t>
            </a:r>
          </a:p>
        </p:txBody>
      </p:sp>
      <p:sp>
        <p:nvSpPr>
          <p:cNvPr id="3" name="Subtitle 2">
            <a:extLst>
              <a:ext uri="{FF2B5EF4-FFF2-40B4-BE49-F238E27FC236}">
                <a16:creationId xmlns:a16="http://schemas.microsoft.com/office/drawing/2014/main" id="{D1A160FE-3D50-4121-B037-433B1BB14F2A}"/>
              </a:ext>
            </a:extLst>
          </p:cNvPr>
          <p:cNvSpPr>
            <a:spLocks noGrp="1"/>
          </p:cNvSpPr>
          <p:nvPr>
            <p:ph type="subTitle" idx="1"/>
          </p:nvPr>
        </p:nvSpPr>
        <p:spPr>
          <a:xfrm>
            <a:off x="4976030" y="963507"/>
            <a:ext cx="4482924" cy="2304627"/>
          </a:xfrm>
        </p:spPr>
        <p:txBody>
          <a:bodyPr vert="horz" lIns="91440" tIns="45720" rIns="91440" bIns="45720" rtlCol="0" anchor="b">
            <a:normAutofit/>
          </a:bodyPr>
          <a:lstStyle/>
          <a:p>
            <a:r>
              <a:rPr lang="en-US" sz="2000" dirty="0"/>
              <a:t>North West London Jets Football Club</a:t>
            </a:r>
          </a:p>
          <a:p>
            <a:r>
              <a:rPr lang="en-US" sz="2000" dirty="0"/>
              <a:t>2020-2022</a:t>
            </a:r>
          </a:p>
        </p:txBody>
      </p:sp>
      <p:sp>
        <p:nvSpPr>
          <p:cNvPr id="4" name="TextBox 3">
            <a:extLst>
              <a:ext uri="{FF2B5EF4-FFF2-40B4-BE49-F238E27FC236}">
                <a16:creationId xmlns:a16="http://schemas.microsoft.com/office/drawing/2014/main" id="{AB4013D8-C4FC-404C-BAB2-621EFEEA22C2}"/>
              </a:ext>
            </a:extLst>
          </p:cNvPr>
          <p:cNvSpPr txBox="1"/>
          <p:nvPr/>
        </p:nvSpPr>
        <p:spPr>
          <a:xfrm>
            <a:off x="5124455" y="4358640"/>
            <a:ext cx="4238618" cy="1535854"/>
          </a:xfrm>
          <a:prstGeom prst="rect">
            <a:avLst/>
          </a:prstGeom>
        </p:spPr>
        <p:txBody>
          <a:bodyPr vert="horz" lIns="91440" tIns="45720" rIns="91440" bIns="45720" rtlCol="0">
            <a:normAutofit/>
          </a:bodyPr>
          <a:lstStyle/>
          <a:p>
            <a:pPr algn="ctr">
              <a:lnSpc>
                <a:spcPct val="90000"/>
              </a:lnSpc>
              <a:spcAft>
                <a:spcPts val="600"/>
              </a:spcAft>
            </a:pPr>
            <a:r>
              <a:rPr lang="en-US" sz="2000" dirty="0"/>
              <a:t>By Yoni Weichselbaum</a:t>
            </a:r>
          </a:p>
        </p:txBody>
      </p:sp>
    </p:spTree>
    <p:extLst>
      <p:ext uri="{BB962C8B-B14F-4D97-AF65-F5344CB8AC3E}">
        <p14:creationId xmlns:p14="http://schemas.microsoft.com/office/powerpoint/2010/main" val="27242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5F46-B870-4008-9285-6B7173BCE2C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How we Play</a:t>
            </a:r>
          </a:p>
        </p:txBody>
      </p:sp>
      <p:sp>
        <p:nvSpPr>
          <p:cNvPr id="3" name="Text Placeholder 2">
            <a:extLst>
              <a:ext uri="{FF2B5EF4-FFF2-40B4-BE49-F238E27FC236}">
                <a16:creationId xmlns:a16="http://schemas.microsoft.com/office/drawing/2014/main" id="{16F80D18-9D6B-410F-AB7A-8278A53D0C81}"/>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r>
              <a:rPr lang="en-US" sz="2000" dirty="0">
                <a:solidFill>
                  <a:schemeClr val="tx1"/>
                </a:solidFill>
              </a:rPr>
              <a:t>The following section describes my coaching philosophy; how I want my teams and players to play football.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Foosball football players">
            <a:extLst>
              <a:ext uri="{FF2B5EF4-FFF2-40B4-BE49-F238E27FC236}">
                <a16:creationId xmlns:a16="http://schemas.microsoft.com/office/drawing/2014/main" id="{3FB0BDF8-11E1-47A6-8FFB-20592B5447DF}"/>
              </a:ext>
            </a:extLst>
          </p:cNvPr>
          <p:cNvPicPr>
            <a:picLocks noChangeAspect="1"/>
          </p:cNvPicPr>
          <p:nvPr/>
        </p:nvPicPr>
        <p:blipFill rotWithShape="1">
          <a:blip r:embed="rId2"/>
          <a:srcRect l="19043" r="1280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36800162"/>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27FF1D-3A3F-4A63-AA29-8F9FBAA4EEB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Training Session Plan</a:t>
            </a:r>
          </a:p>
        </p:txBody>
      </p:sp>
      <p:graphicFrame>
        <p:nvGraphicFramePr>
          <p:cNvPr id="5" name="Table 5">
            <a:extLst>
              <a:ext uri="{FF2B5EF4-FFF2-40B4-BE49-F238E27FC236}">
                <a16:creationId xmlns:a16="http://schemas.microsoft.com/office/drawing/2014/main" id="{96A8F8E9-BC22-4B0D-841F-BFD922DCDB2D}"/>
              </a:ext>
            </a:extLst>
          </p:cNvPr>
          <p:cNvGraphicFramePr>
            <a:graphicFrameLocks noGrp="1"/>
          </p:cNvGraphicFramePr>
          <p:nvPr>
            <p:extLst>
              <p:ext uri="{D42A27DB-BD31-4B8C-83A1-F6EECF244321}">
                <p14:modId xmlns:p14="http://schemas.microsoft.com/office/powerpoint/2010/main" val="2582844911"/>
              </p:ext>
            </p:extLst>
          </p:nvPr>
        </p:nvGraphicFramePr>
        <p:xfrm>
          <a:off x="752475" y="2028825"/>
          <a:ext cx="11073974" cy="3862684"/>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1489573303"/>
                    </a:ext>
                  </a:extLst>
                </a:gridCol>
                <a:gridCol w="1695450">
                  <a:extLst>
                    <a:ext uri="{9D8B030D-6E8A-4147-A177-3AD203B41FA5}">
                      <a16:colId xmlns:a16="http://schemas.microsoft.com/office/drawing/2014/main" val="3006925076"/>
                    </a:ext>
                  </a:extLst>
                </a:gridCol>
                <a:gridCol w="5222049">
                  <a:extLst>
                    <a:ext uri="{9D8B030D-6E8A-4147-A177-3AD203B41FA5}">
                      <a16:colId xmlns:a16="http://schemas.microsoft.com/office/drawing/2014/main" val="2166331785"/>
                    </a:ext>
                  </a:extLst>
                </a:gridCol>
                <a:gridCol w="3356375">
                  <a:extLst>
                    <a:ext uri="{9D8B030D-6E8A-4147-A177-3AD203B41FA5}">
                      <a16:colId xmlns:a16="http://schemas.microsoft.com/office/drawing/2014/main" val="1084044467"/>
                    </a:ext>
                  </a:extLst>
                </a:gridCol>
              </a:tblGrid>
              <a:tr h="315158">
                <a:tc>
                  <a:txBody>
                    <a:bodyPr/>
                    <a:lstStyle/>
                    <a:p>
                      <a:r>
                        <a:rPr lang="en-GB" sz="1600" dirty="0">
                          <a:latin typeface="+mn-lt"/>
                        </a:rPr>
                        <a:t>Week </a:t>
                      </a:r>
                    </a:p>
                  </a:txBody>
                  <a:tcPr marL="96760" marR="96760" marT="48380" marB="48380"/>
                </a:tc>
                <a:tc>
                  <a:txBody>
                    <a:bodyPr/>
                    <a:lstStyle/>
                    <a:p>
                      <a:r>
                        <a:rPr lang="en-GB" sz="1600" dirty="0">
                          <a:latin typeface="+mn-lt"/>
                        </a:rPr>
                        <a:t>Principle of Play</a:t>
                      </a:r>
                    </a:p>
                  </a:txBody>
                  <a:tcPr marL="96760" marR="96760" marT="48380" marB="48380"/>
                </a:tc>
                <a:tc>
                  <a:txBody>
                    <a:bodyPr/>
                    <a:lstStyle/>
                    <a:p>
                      <a:r>
                        <a:rPr lang="en-GB" sz="1600">
                          <a:latin typeface="+mn-lt"/>
                        </a:rPr>
                        <a:t>Session Topic</a:t>
                      </a:r>
                    </a:p>
                  </a:txBody>
                  <a:tcPr marL="96760" marR="96760" marT="48380" marB="48380"/>
                </a:tc>
                <a:tc>
                  <a:txBody>
                    <a:bodyPr/>
                    <a:lstStyle/>
                    <a:p>
                      <a:r>
                        <a:rPr lang="en-GB" sz="1600">
                          <a:latin typeface="+mn-lt"/>
                        </a:rPr>
                        <a:t>Focus Players</a:t>
                      </a:r>
                    </a:p>
                  </a:txBody>
                  <a:tcPr marL="96760" marR="96760" marT="48380" marB="48380"/>
                </a:tc>
                <a:extLst>
                  <a:ext uri="{0D108BD9-81ED-4DB2-BD59-A6C34878D82A}">
                    <a16:rowId xmlns:a16="http://schemas.microsoft.com/office/drawing/2014/main" val="3727014021"/>
                  </a:ext>
                </a:extLst>
              </a:tr>
              <a:tr h="587014">
                <a:tc>
                  <a:txBody>
                    <a:bodyPr/>
                    <a:lstStyle/>
                    <a:p>
                      <a:r>
                        <a:rPr lang="en-GB" sz="1600">
                          <a:latin typeface="+mn-lt"/>
                        </a:rPr>
                        <a:t>1</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In Possession to out</a:t>
                      </a:r>
                    </a:p>
                  </a:txBody>
                  <a:tcPr marL="96760" marR="96760" marT="48380" marB="48380"/>
                </a:tc>
                <a:tc>
                  <a:txBody>
                    <a:bodyPr/>
                    <a:lstStyle/>
                    <a:p>
                      <a:r>
                        <a:rPr lang="en-GB" sz="1600" dirty="0">
                          <a:latin typeface="+mn-lt"/>
                        </a:rPr>
                        <a:t>Pressing from the Front after transition in possession centrally in the Offensive Zone</a:t>
                      </a:r>
                    </a:p>
                  </a:txBody>
                  <a:tcPr marL="96760" marR="96760" marT="48380" marB="48380"/>
                </a:tc>
                <a:tc>
                  <a:txBody>
                    <a:bodyPr/>
                    <a:lstStyle/>
                    <a:p>
                      <a:r>
                        <a:rPr lang="en-GB" sz="1600" dirty="0">
                          <a:latin typeface="+mn-lt"/>
                        </a:rPr>
                        <a:t>Striker &amp; Central Attacking Midfielder</a:t>
                      </a:r>
                    </a:p>
                  </a:txBody>
                  <a:tcPr marL="96760" marR="96760" marT="48380" marB="48380"/>
                </a:tc>
                <a:extLst>
                  <a:ext uri="{0D108BD9-81ED-4DB2-BD59-A6C34878D82A}">
                    <a16:rowId xmlns:a16="http://schemas.microsoft.com/office/drawing/2014/main" val="3281666367"/>
                  </a:ext>
                </a:extLst>
              </a:tr>
              <a:tr h="587014">
                <a:tc>
                  <a:txBody>
                    <a:bodyPr/>
                    <a:lstStyle/>
                    <a:p>
                      <a:r>
                        <a:rPr lang="en-GB" sz="1600">
                          <a:latin typeface="+mn-lt"/>
                        </a:rPr>
                        <a:t>2</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In Possession to out</a:t>
                      </a:r>
                    </a:p>
                  </a:txBody>
                  <a:tcPr marL="96760" marR="96760" marT="48380" marB="48380"/>
                </a:tc>
                <a:tc>
                  <a:txBody>
                    <a:bodyPr/>
                    <a:lstStyle/>
                    <a:p>
                      <a:r>
                        <a:rPr lang="en-GB" sz="1600" kern="1200" dirty="0">
                          <a:solidFill>
                            <a:schemeClr val="dk1"/>
                          </a:solidFill>
                          <a:latin typeface="+mn-lt"/>
                          <a:ea typeface="+mn-ea"/>
                          <a:cs typeface="+mn-cs"/>
                        </a:rPr>
                        <a:t>Pressing from the Front </a:t>
                      </a:r>
                      <a:r>
                        <a:rPr lang="en-GB" sz="1600" dirty="0">
                          <a:latin typeface="+mn-lt"/>
                        </a:rPr>
                        <a:t>after transition </a:t>
                      </a:r>
                      <a:r>
                        <a:rPr lang="en-GB" sz="1600" kern="1200" dirty="0">
                          <a:solidFill>
                            <a:schemeClr val="dk1"/>
                          </a:solidFill>
                          <a:latin typeface="+mn-lt"/>
                          <a:ea typeface="+mn-ea"/>
                          <a:cs typeface="+mn-cs"/>
                        </a:rPr>
                        <a:t>in a wide area, in the Offensive Zone</a:t>
                      </a:r>
                    </a:p>
                  </a:txBody>
                  <a:tcPr marL="96760" marR="96760" marT="48380" marB="48380"/>
                </a:tc>
                <a:tc>
                  <a:txBody>
                    <a:bodyPr/>
                    <a:lstStyle/>
                    <a:p>
                      <a:r>
                        <a:rPr lang="en-GB" sz="1600" dirty="0">
                          <a:latin typeface="+mn-lt"/>
                        </a:rPr>
                        <a:t>Striker &amp; Left and Right Wingers</a:t>
                      </a:r>
                    </a:p>
                  </a:txBody>
                  <a:tcPr marL="96760" marR="96760" marT="48380" marB="48380"/>
                </a:tc>
                <a:extLst>
                  <a:ext uri="{0D108BD9-81ED-4DB2-BD59-A6C34878D82A}">
                    <a16:rowId xmlns:a16="http://schemas.microsoft.com/office/drawing/2014/main" val="411376642"/>
                  </a:ext>
                </a:extLst>
              </a:tr>
              <a:tr h="587014">
                <a:tc>
                  <a:txBody>
                    <a:bodyPr/>
                    <a:lstStyle/>
                    <a:p>
                      <a:r>
                        <a:rPr lang="en-GB" sz="1600">
                          <a:latin typeface="+mn-lt"/>
                        </a:rPr>
                        <a:t>3</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In Possession to out</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Pressing from the Front </a:t>
                      </a:r>
                      <a:r>
                        <a:rPr lang="en-GB" sz="1600" dirty="0">
                          <a:latin typeface="+mn-lt"/>
                        </a:rPr>
                        <a:t>after transition in possession </a:t>
                      </a:r>
                      <a:r>
                        <a:rPr lang="en-GB" sz="1600" kern="1200" dirty="0">
                          <a:solidFill>
                            <a:schemeClr val="dk1"/>
                          </a:solidFill>
                          <a:latin typeface="+mn-lt"/>
                          <a:ea typeface="+mn-ea"/>
                          <a:cs typeface="+mn-cs"/>
                        </a:rPr>
                        <a:t>centrally, in the Middle Zone</a:t>
                      </a:r>
                    </a:p>
                  </a:txBody>
                  <a:tcPr marL="96760" marR="96760" marT="48380" marB="48380"/>
                </a:tc>
                <a:tc>
                  <a:txBody>
                    <a:bodyPr/>
                    <a:lstStyle/>
                    <a:p>
                      <a:r>
                        <a:rPr lang="en-GB" sz="1600" dirty="0">
                          <a:latin typeface="+mn-lt"/>
                        </a:rPr>
                        <a:t>Striker &amp; Left and Right Wingers</a:t>
                      </a:r>
                    </a:p>
                  </a:txBody>
                  <a:tcPr marL="96760" marR="96760" marT="48380" marB="48380"/>
                </a:tc>
                <a:extLst>
                  <a:ext uri="{0D108BD9-81ED-4DB2-BD59-A6C34878D82A}">
                    <a16:rowId xmlns:a16="http://schemas.microsoft.com/office/drawing/2014/main" val="2947165954"/>
                  </a:ext>
                </a:extLst>
              </a:tr>
              <a:tr h="587014">
                <a:tc>
                  <a:txBody>
                    <a:bodyPr/>
                    <a:lstStyle/>
                    <a:p>
                      <a:r>
                        <a:rPr lang="en-GB" sz="1600">
                          <a:latin typeface="+mn-lt"/>
                        </a:rPr>
                        <a:t>4</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In Possession to out</a:t>
                      </a:r>
                    </a:p>
                  </a:txBody>
                  <a:tcPr marL="96760" marR="96760" marT="48380" marB="48380"/>
                </a:tc>
                <a:tc>
                  <a:txBody>
                    <a:bodyPr/>
                    <a:lstStyle/>
                    <a:p>
                      <a:r>
                        <a:rPr lang="en-GB" sz="1600" dirty="0">
                          <a:latin typeface="+mn-lt"/>
                        </a:rPr>
                        <a:t>Pressing from the Midfield after transition in possession in a wide area, in the Middle Zone</a:t>
                      </a:r>
                    </a:p>
                  </a:txBody>
                  <a:tcPr marL="96760" marR="96760" marT="48380" marB="48380"/>
                </a:tc>
                <a:tc>
                  <a:txBody>
                    <a:bodyPr/>
                    <a:lstStyle/>
                    <a:p>
                      <a:r>
                        <a:rPr lang="en-GB" sz="1600" dirty="0">
                          <a:latin typeface="+mn-lt"/>
                        </a:rPr>
                        <a:t>Left &amp; Right Wingers and Central Attacking Midfielder</a:t>
                      </a:r>
                    </a:p>
                  </a:txBody>
                  <a:tcPr marL="96760" marR="96760" marT="48380" marB="48380"/>
                </a:tc>
                <a:extLst>
                  <a:ext uri="{0D108BD9-81ED-4DB2-BD59-A6C34878D82A}">
                    <a16:rowId xmlns:a16="http://schemas.microsoft.com/office/drawing/2014/main" val="2047656622"/>
                  </a:ext>
                </a:extLst>
              </a:tr>
              <a:tr h="587014">
                <a:tc>
                  <a:txBody>
                    <a:bodyPr/>
                    <a:lstStyle/>
                    <a:p>
                      <a:r>
                        <a:rPr lang="en-GB" sz="1600">
                          <a:latin typeface="+mn-lt"/>
                        </a:rPr>
                        <a:t>5</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In Possession to out</a:t>
                      </a:r>
                    </a:p>
                  </a:txBody>
                  <a:tcPr marL="96760" marR="96760" marT="48380" marB="48380"/>
                </a:tc>
                <a:tc>
                  <a:txBody>
                    <a:bodyPr/>
                    <a:lstStyle/>
                    <a:p>
                      <a:r>
                        <a:rPr lang="en-GB" sz="1600" dirty="0">
                          <a:latin typeface="+mn-lt"/>
                        </a:rPr>
                        <a:t>Pressing in the Midfield after transition in possession centrally in the Defensive Zone</a:t>
                      </a:r>
                    </a:p>
                  </a:txBody>
                  <a:tcPr marL="96760" marR="96760" marT="48380" marB="48380"/>
                </a:tc>
                <a:tc>
                  <a:txBody>
                    <a:bodyPr/>
                    <a:lstStyle/>
                    <a:p>
                      <a:r>
                        <a:rPr lang="en-GB" sz="1600" dirty="0">
                          <a:latin typeface="+mn-lt"/>
                        </a:rPr>
                        <a:t>Central Defensive Midfielders &amp; Wing Backs</a:t>
                      </a:r>
                    </a:p>
                  </a:txBody>
                  <a:tcPr marL="96760" marR="96760" marT="48380" marB="48380"/>
                </a:tc>
                <a:extLst>
                  <a:ext uri="{0D108BD9-81ED-4DB2-BD59-A6C34878D82A}">
                    <a16:rowId xmlns:a16="http://schemas.microsoft.com/office/drawing/2014/main" val="1563479635"/>
                  </a:ext>
                </a:extLst>
              </a:tr>
              <a:tr h="587014">
                <a:tc>
                  <a:txBody>
                    <a:bodyPr/>
                    <a:lstStyle/>
                    <a:p>
                      <a:r>
                        <a:rPr lang="en-GB" sz="1600">
                          <a:latin typeface="+mn-lt"/>
                        </a:rPr>
                        <a:t>6</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Transition from In Possession to out</a:t>
                      </a:r>
                    </a:p>
                  </a:txBody>
                  <a:tcPr marL="96760" marR="96760" marT="48380" marB="48380"/>
                </a:tc>
                <a:tc>
                  <a:txBody>
                    <a:bodyPr/>
                    <a:lstStyle/>
                    <a:p>
                      <a:r>
                        <a:rPr lang="en-GB" sz="1600" dirty="0">
                          <a:latin typeface="+mn-lt"/>
                        </a:rPr>
                        <a:t>Pressing in wide areas after transition in possession in a wide area, in the Defensive Zone</a:t>
                      </a:r>
                    </a:p>
                  </a:txBody>
                  <a:tcPr marL="96760" marR="96760" marT="48380" marB="4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Left &amp; Right Wingers and Wing Backs</a:t>
                      </a:r>
                    </a:p>
                  </a:txBody>
                  <a:tcPr marL="96760" marR="96760" marT="48380" marB="48380"/>
                </a:tc>
                <a:extLst>
                  <a:ext uri="{0D108BD9-81ED-4DB2-BD59-A6C34878D82A}">
                    <a16:rowId xmlns:a16="http://schemas.microsoft.com/office/drawing/2014/main" val="140235520"/>
                  </a:ext>
                </a:extLst>
              </a:tr>
            </a:tbl>
          </a:graphicData>
        </a:graphic>
      </p:graphicFrame>
    </p:spTree>
    <p:extLst>
      <p:ext uri="{BB962C8B-B14F-4D97-AF65-F5344CB8AC3E}">
        <p14:creationId xmlns:p14="http://schemas.microsoft.com/office/powerpoint/2010/main" val="2576912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27FF1D-3A3F-4A63-AA29-8F9FBAA4EEB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Training Session Plan</a:t>
            </a:r>
          </a:p>
        </p:txBody>
      </p:sp>
      <p:graphicFrame>
        <p:nvGraphicFramePr>
          <p:cNvPr id="6" name="Table 5">
            <a:extLst>
              <a:ext uri="{FF2B5EF4-FFF2-40B4-BE49-F238E27FC236}">
                <a16:creationId xmlns:a16="http://schemas.microsoft.com/office/drawing/2014/main" id="{6BFB2ACC-DEE5-4D93-8E29-97E05DF7A9C9}"/>
              </a:ext>
            </a:extLst>
          </p:cNvPr>
          <p:cNvGraphicFramePr>
            <a:graphicFrameLocks noGrp="1"/>
          </p:cNvGraphicFramePr>
          <p:nvPr>
            <p:extLst>
              <p:ext uri="{D42A27DB-BD31-4B8C-83A1-F6EECF244321}">
                <p14:modId xmlns:p14="http://schemas.microsoft.com/office/powerpoint/2010/main" val="166793133"/>
              </p:ext>
            </p:extLst>
          </p:nvPr>
        </p:nvGraphicFramePr>
        <p:xfrm>
          <a:off x="849798" y="1989499"/>
          <a:ext cx="10656402" cy="4452161"/>
        </p:xfrm>
        <a:graphic>
          <a:graphicData uri="http://schemas.openxmlformats.org/drawingml/2006/table">
            <a:tbl>
              <a:tblPr firstRow="1" bandRow="1">
                <a:tableStyleId>{5C22544A-7EE6-4342-B048-85BDC9FD1C3A}</a:tableStyleId>
              </a:tblPr>
              <a:tblGrid>
                <a:gridCol w="885825">
                  <a:extLst>
                    <a:ext uri="{9D8B030D-6E8A-4147-A177-3AD203B41FA5}">
                      <a16:colId xmlns:a16="http://schemas.microsoft.com/office/drawing/2014/main" val="1489573303"/>
                    </a:ext>
                  </a:extLst>
                </a:gridCol>
                <a:gridCol w="1950552">
                  <a:extLst>
                    <a:ext uri="{9D8B030D-6E8A-4147-A177-3AD203B41FA5}">
                      <a16:colId xmlns:a16="http://schemas.microsoft.com/office/drawing/2014/main" val="3006925076"/>
                    </a:ext>
                  </a:extLst>
                </a:gridCol>
                <a:gridCol w="4189742">
                  <a:extLst>
                    <a:ext uri="{9D8B030D-6E8A-4147-A177-3AD203B41FA5}">
                      <a16:colId xmlns:a16="http://schemas.microsoft.com/office/drawing/2014/main" val="2166331785"/>
                    </a:ext>
                  </a:extLst>
                </a:gridCol>
                <a:gridCol w="3630283">
                  <a:extLst>
                    <a:ext uri="{9D8B030D-6E8A-4147-A177-3AD203B41FA5}">
                      <a16:colId xmlns:a16="http://schemas.microsoft.com/office/drawing/2014/main" val="1084044467"/>
                    </a:ext>
                  </a:extLst>
                </a:gridCol>
              </a:tblGrid>
              <a:tr h="414155">
                <a:tc>
                  <a:txBody>
                    <a:bodyPr/>
                    <a:lstStyle/>
                    <a:p>
                      <a:r>
                        <a:rPr lang="en-GB" sz="1600" dirty="0">
                          <a:latin typeface="+mn-lt"/>
                        </a:rPr>
                        <a:t>Week </a:t>
                      </a:r>
                    </a:p>
                  </a:txBody>
                  <a:tcPr marL="110934" marR="110934" marT="55467" marB="55467">
                    <a:solidFill>
                      <a:srgbClr val="EC9090"/>
                    </a:solidFill>
                  </a:tcPr>
                </a:tc>
                <a:tc>
                  <a:txBody>
                    <a:bodyPr/>
                    <a:lstStyle/>
                    <a:p>
                      <a:r>
                        <a:rPr lang="en-GB" sz="1600" dirty="0">
                          <a:latin typeface="+mn-lt"/>
                        </a:rPr>
                        <a:t>Principle of Play</a:t>
                      </a:r>
                    </a:p>
                  </a:txBody>
                  <a:tcPr marL="110934" marR="110934" marT="55467" marB="55467">
                    <a:solidFill>
                      <a:srgbClr val="EC9090"/>
                    </a:solidFill>
                  </a:tcPr>
                </a:tc>
                <a:tc>
                  <a:txBody>
                    <a:bodyPr/>
                    <a:lstStyle/>
                    <a:p>
                      <a:r>
                        <a:rPr lang="en-GB" sz="1600">
                          <a:latin typeface="+mn-lt"/>
                        </a:rPr>
                        <a:t>Session Topic</a:t>
                      </a:r>
                    </a:p>
                  </a:txBody>
                  <a:tcPr marL="110934" marR="110934" marT="55467" marB="55467">
                    <a:solidFill>
                      <a:srgbClr val="EC9090"/>
                    </a:solidFill>
                  </a:tcPr>
                </a:tc>
                <a:tc>
                  <a:txBody>
                    <a:bodyPr/>
                    <a:lstStyle/>
                    <a:p>
                      <a:r>
                        <a:rPr lang="en-GB" sz="1600">
                          <a:latin typeface="+mn-lt"/>
                        </a:rPr>
                        <a:t>Focus Players</a:t>
                      </a:r>
                    </a:p>
                  </a:txBody>
                  <a:tcPr marL="110934" marR="110934" marT="55467" marB="55467">
                    <a:solidFill>
                      <a:srgbClr val="EC9090"/>
                    </a:solidFill>
                  </a:tcPr>
                </a:tc>
                <a:extLst>
                  <a:ext uri="{0D108BD9-81ED-4DB2-BD59-A6C34878D82A}">
                    <a16:rowId xmlns:a16="http://schemas.microsoft.com/office/drawing/2014/main" val="3727014021"/>
                  </a:ext>
                </a:extLst>
              </a:tr>
              <a:tr h="673001">
                <a:tc>
                  <a:txBody>
                    <a:bodyPr/>
                    <a:lstStyle/>
                    <a:p>
                      <a:r>
                        <a:rPr lang="en-GB" sz="1600">
                          <a:latin typeface="+mn-lt"/>
                        </a:rPr>
                        <a:t>1</a:t>
                      </a:r>
                    </a:p>
                  </a:txBody>
                  <a:tcPr marL="110934" marR="110934" marT="55467" marB="55467"/>
                </a:tc>
                <a:tc>
                  <a:txBody>
                    <a:bodyPr/>
                    <a:lstStyle/>
                    <a:p>
                      <a:r>
                        <a:rPr lang="en-GB" sz="1600" dirty="0">
                          <a:latin typeface="+mn-lt"/>
                        </a:rPr>
                        <a:t>Transition from Out to In Possession</a:t>
                      </a:r>
                    </a:p>
                  </a:txBody>
                  <a:tcPr marL="110934" marR="110934" marT="55467" marB="55467"/>
                </a:tc>
                <a:tc>
                  <a:txBody>
                    <a:bodyPr/>
                    <a:lstStyle/>
                    <a:p>
                      <a:r>
                        <a:rPr lang="en-GB" sz="1600" dirty="0">
                          <a:latin typeface="+mn-lt"/>
                        </a:rPr>
                        <a:t>How to quickly transition from defence to attack</a:t>
                      </a:r>
                    </a:p>
                  </a:txBody>
                  <a:tcPr marL="110934" marR="110934" marT="55467" marB="55467"/>
                </a:tc>
                <a:tc>
                  <a:txBody>
                    <a:bodyPr/>
                    <a:lstStyle/>
                    <a:p>
                      <a:r>
                        <a:rPr lang="en-GB" sz="1600" dirty="0">
                          <a:latin typeface="+mn-lt"/>
                        </a:rPr>
                        <a:t>Central Defensive Midfielders &amp; Wingers</a:t>
                      </a:r>
                    </a:p>
                  </a:txBody>
                  <a:tcPr marL="110934" marR="110934" marT="55467" marB="55467"/>
                </a:tc>
                <a:extLst>
                  <a:ext uri="{0D108BD9-81ED-4DB2-BD59-A6C34878D82A}">
                    <a16:rowId xmlns:a16="http://schemas.microsoft.com/office/drawing/2014/main" val="3281666367"/>
                  </a:ext>
                </a:extLst>
              </a:tr>
              <a:tr h="673001">
                <a:tc>
                  <a:txBody>
                    <a:bodyPr/>
                    <a:lstStyle/>
                    <a:p>
                      <a:r>
                        <a:rPr lang="en-GB" sz="1600">
                          <a:latin typeface="+mn-lt"/>
                        </a:rPr>
                        <a:t>2</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Out to In Possession</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Quick transition from out to in possession in Wide Areas</a:t>
                      </a:r>
                    </a:p>
                  </a:txBody>
                  <a:tcPr marL="110934" marR="110934" marT="55467" marB="55467"/>
                </a:tc>
                <a:tc>
                  <a:txBody>
                    <a:bodyPr/>
                    <a:lstStyle/>
                    <a:p>
                      <a:r>
                        <a:rPr lang="en-GB" sz="1600" dirty="0">
                          <a:latin typeface="+mn-lt"/>
                        </a:rPr>
                        <a:t>Wingers &amp; Wing Backs</a:t>
                      </a:r>
                    </a:p>
                  </a:txBody>
                  <a:tcPr marL="110934" marR="110934" marT="55467" marB="55467"/>
                </a:tc>
                <a:extLst>
                  <a:ext uri="{0D108BD9-81ED-4DB2-BD59-A6C34878D82A}">
                    <a16:rowId xmlns:a16="http://schemas.microsoft.com/office/drawing/2014/main" val="411376642"/>
                  </a:ext>
                </a:extLst>
              </a:tr>
              <a:tr h="673001">
                <a:tc>
                  <a:txBody>
                    <a:bodyPr/>
                    <a:lstStyle/>
                    <a:p>
                      <a:r>
                        <a:rPr lang="en-GB" sz="1600">
                          <a:latin typeface="+mn-lt"/>
                        </a:rPr>
                        <a:t>3</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Out to In Possession</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Quick transition from out to in possession in the central areas</a:t>
                      </a:r>
                    </a:p>
                  </a:txBody>
                  <a:tcPr marL="110934" marR="110934" marT="55467" marB="55467"/>
                </a:tc>
                <a:tc>
                  <a:txBody>
                    <a:bodyPr/>
                    <a:lstStyle/>
                    <a:p>
                      <a:r>
                        <a:rPr lang="en-GB" sz="1600" dirty="0">
                          <a:latin typeface="+mn-lt"/>
                        </a:rPr>
                        <a:t>Striker &amp; Central Attacking Midfielder</a:t>
                      </a:r>
                    </a:p>
                  </a:txBody>
                  <a:tcPr marL="110934" marR="110934" marT="55467" marB="55467"/>
                </a:tc>
                <a:extLst>
                  <a:ext uri="{0D108BD9-81ED-4DB2-BD59-A6C34878D82A}">
                    <a16:rowId xmlns:a16="http://schemas.microsoft.com/office/drawing/2014/main" val="2947165954"/>
                  </a:ext>
                </a:extLst>
              </a:tr>
              <a:tr h="673001">
                <a:tc>
                  <a:txBody>
                    <a:bodyPr/>
                    <a:lstStyle/>
                    <a:p>
                      <a:r>
                        <a:rPr lang="en-GB" sz="1600">
                          <a:latin typeface="+mn-lt"/>
                        </a:rPr>
                        <a:t>4</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Out to In Possession</a:t>
                      </a:r>
                    </a:p>
                  </a:txBody>
                  <a:tcPr marL="110934" marR="110934" marT="55467" marB="55467"/>
                </a:tc>
                <a:tc>
                  <a:txBody>
                    <a:bodyPr/>
                    <a:lstStyle/>
                    <a:p>
                      <a:r>
                        <a:rPr lang="en-GB" sz="1600" dirty="0">
                          <a:latin typeface="+mn-lt"/>
                        </a:rPr>
                        <a:t>Counter-attack from the Defensive Zone, playing into and through the Midfield</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Central Defensive Midfielders &amp; Wingers</a:t>
                      </a:r>
                    </a:p>
                  </a:txBody>
                  <a:tcPr marL="110934" marR="110934" marT="55467" marB="55467"/>
                </a:tc>
                <a:extLst>
                  <a:ext uri="{0D108BD9-81ED-4DB2-BD59-A6C34878D82A}">
                    <a16:rowId xmlns:a16="http://schemas.microsoft.com/office/drawing/2014/main" val="2047656622"/>
                  </a:ext>
                </a:extLst>
              </a:tr>
              <a:tr h="673001">
                <a:tc>
                  <a:txBody>
                    <a:bodyPr/>
                    <a:lstStyle/>
                    <a:p>
                      <a:r>
                        <a:rPr lang="en-GB" sz="1600">
                          <a:latin typeface="+mn-lt"/>
                        </a:rPr>
                        <a:t>5</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Out to In Possession</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Counter-attack from the Midfield Zone, playing into the Attack</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Striker &amp; Central Attacking Midfielder</a:t>
                      </a:r>
                    </a:p>
                    <a:p>
                      <a:endParaRPr lang="en-GB" sz="1600" dirty="0">
                        <a:latin typeface="+mn-lt"/>
                      </a:endParaRPr>
                    </a:p>
                  </a:txBody>
                  <a:tcPr marL="110934" marR="110934" marT="55467" marB="55467"/>
                </a:tc>
                <a:extLst>
                  <a:ext uri="{0D108BD9-81ED-4DB2-BD59-A6C34878D82A}">
                    <a16:rowId xmlns:a16="http://schemas.microsoft.com/office/drawing/2014/main" val="1563479635"/>
                  </a:ext>
                </a:extLst>
              </a:tr>
              <a:tr h="673001">
                <a:tc>
                  <a:txBody>
                    <a:bodyPr/>
                    <a:lstStyle/>
                    <a:p>
                      <a:r>
                        <a:rPr lang="en-GB" sz="1600">
                          <a:latin typeface="+mn-lt"/>
                        </a:rPr>
                        <a:t>6</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Transition from Out to In Possession</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Counter-attack from the Offensive Zone, using a High Press</a:t>
                      </a:r>
                    </a:p>
                  </a:txBody>
                  <a:tcPr marL="110934" marR="110934" marT="55467" marB="5546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Striker &amp; Central Attacking Midfielder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n-lt"/>
                      </a:endParaRPr>
                    </a:p>
                  </a:txBody>
                  <a:tcPr marL="110934" marR="110934" marT="55467" marB="55467"/>
                </a:tc>
                <a:extLst>
                  <a:ext uri="{0D108BD9-81ED-4DB2-BD59-A6C34878D82A}">
                    <a16:rowId xmlns:a16="http://schemas.microsoft.com/office/drawing/2014/main" val="140235520"/>
                  </a:ext>
                </a:extLst>
              </a:tr>
            </a:tbl>
          </a:graphicData>
        </a:graphic>
      </p:graphicFrame>
    </p:spTree>
    <p:extLst>
      <p:ext uri="{BB962C8B-B14F-4D97-AF65-F5344CB8AC3E}">
        <p14:creationId xmlns:p14="http://schemas.microsoft.com/office/powerpoint/2010/main" val="324493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C70-B52B-4B06-93CA-8B877CA03B27}"/>
              </a:ext>
            </a:extLst>
          </p:cNvPr>
          <p:cNvSpPr>
            <a:spLocks noGrp="1"/>
          </p:cNvSpPr>
          <p:nvPr>
            <p:ph type="title"/>
          </p:nvPr>
        </p:nvSpPr>
        <p:spPr>
          <a:xfrm>
            <a:off x="838200" y="147320"/>
            <a:ext cx="10515600" cy="671195"/>
          </a:xfrm>
        </p:spPr>
        <p:txBody>
          <a:bodyPr vert="horz" lIns="91440" tIns="45720" rIns="91440" bIns="45720" rtlCol="0" anchor="ctr">
            <a:normAutofit fontScale="90000"/>
          </a:bodyPr>
          <a:lstStyle/>
          <a:p>
            <a:r>
              <a:rPr lang="en-GB" b="1" dirty="0"/>
              <a:t>In Possession Playing Philosophy</a:t>
            </a:r>
          </a:p>
        </p:txBody>
      </p:sp>
      <p:sp>
        <p:nvSpPr>
          <p:cNvPr id="4" name="TextBox 3">
            <a:extLst>
              <a:ext uri="{FF2B5EF4-FFF2-40B4-BE49-F238E27FC236}">
                <a16:creationId xmlns:a16="http://schemas.microsoft.com/office/drawing/2014/main" id="{06C13B76-4E25-43C1-A3FA-2FA57461448B}"/>
              </a:ext>
            </a:extLst>
          </p:cNvPr>
          <p:cNvSpPr txBox="1"/>
          <p:nvPr/>
        </p:nvSpPr>
        <p:spPr>
          <a:xfrm>
            <a:off x="198120" y="798731"/>
            <a:ext cx="11795760" cy="369332"/>
          </a:xfrm>
          <a:prstGeom prst="rect">
            <a:avLst/>
          </a:prstGeom>
          <a:noFill/>
        </p:spPr>
        <p:txBody>
          <a:bodyPr wrap="square" rtlCol="0">
            <a:spAutoFit/>
          </a:bodyPr>
          <a:lstStyle/>
          <a:p>
            <a:r>
              <a:rPr lang="en-GB" i="1" dirty="0">
                <a:solidFill>
                  <a:srgbClr val="C00000"/>
                </a:solidFill>
              </a:rPr>
              <a:t>“We aim to play patient possession football, enabling us to attack in numbers with freedom, creativity and tactical discipline”. </a:t>
            </a:r>
          </a:p>
        </p:txBody>
      </p:sp>
      <p:sp>
        <p:nvSpPr>
          <p:cNvPr id="5" name="TextBox 4">
            <a:extLst>
              <a:ext uri="{FF2B5EF4-FFF2-40B4-BE49-F238E27FC236}">
                <a16:creationId xmlns:a16="http://schemas.microsoft.com/office/drawing/2014/main" id="{4C047DFF-D10C-440B-A571-A40C71AC2DE5}"/>
              </a:ext>
            </a:extLst>
          </p:cNvPr>
          <p:cNvSpPr txBox="1"/>
          <p:nvPr/>
        </p:nvSpPr>
        <p:spPr>
          <a:xfrm>
            <a:off x="990600" y="1219200"/>
            <a:ext cx="10496550" cy="5262979"/>
          </a:xfrm>
          <a:prstGeom prst="rect">
            <a:avLst/>
          </a:prstGeom>
          <a:noFill/>
        </p:spPr>
        <p:txBody>
          <a:bodyPr wrap="square" rtlCol="0">
            <a:spAutoFit/>
          </a:bodyPr>
          <a:lstStyle/>
          <a:p>
            <a:r>
              <a:rPr lang="en-GB" sz="1600" dirty="0"/>
              <a:t>The philosophy is built around wanting all players to be comfortable in possession of the ball, both in and out of pressurised situations. We don’t want players to panic and instinctively just kick the ball away out of fear of making a mistake. </a:t>
            </a:r>
          </a:p>
          <a:p>
            <a:endParaRPr lang="en-GB" sz="1600" dirty="0"/>
          </a:p>
          <a:p>
            <a:r>
              <a:rPr lang="en-GB" sz="1600" dirty="0"/>
              <a:t>We feel that we stand a better chance of scoring if we attack with a numerical advantage, which is why our Striker is encouraged at times to drop into pockets of space to receive the ball, in order to combine with the Midfield; enabling the Striker, two Wingers and CAM to break forward together, creating several attacking avenues. </a:t>
            </a:r>
          </a:p>
          <a:p>
            <a:endParaRPr lang="en-GB" sz="1600" dirty="0"/>
          </a:p>
          <a:p>
            <a:r>
              <a:rPr lang="en-GB" sz="1600" dirty="0"/>
              <a:t>The freedom element comes from our Wing Backs being encouraged to support the attack when we are in possession of the ball, to make overlapping and underlapping runs; offering another dimension to our attack. </a:t>
            </a:r>
          </a:p>
          <a:p>
            <a:endParaRPr lang="en-GB" sz="1600" dirty="0"/>
          </a:p>
          <a:p>
            <a:r>
              <a:rPr lang="en-GB" sz="1600" dirty="0"/>
              <a:t>The creativity is born from our attacking approach, by the team attacking in numbers and with overloads in the wide areas coming from our Wingers and Wing Backs, we have multiple ways to create goalscoring opportunities in the final third, and are therefore not limited to a repeatable and predictable form of approach play. This is achieved through our coaching philosophy, in which we firstly focus on the individual players development and then how they combine as a team; enabling us to develop players who are confident and comfortable with the ball.</a:t>
            </a:r>
          </a:p>
          <a:p>
            <a:endParaRPr lang="en-GB" sz="1600" dirty="0"/>
          </a:p>
          <a:p>
            <a:r>
              <a:rPr lang="en-GB" sz="1600" dirty="0"/>
              <a:t>The tactical discipline element in part is an enablement for our Wing Backs to maraud forward and by our Central Defensive Midfielders providing the required cover and balance to the team, to protect against any potential  counter-attacks. When creating an attack, tactical discipline is needed from the forward players to allow the team to attack in numbers, to time runs in behind the opposition, to stretch the opposition to create the needed space for the team to play into and through, so that the opposition’s defensive line can be penetrated effectively. All of this requires organisation and discipline from all players.</a:t>
            </a:r>
          </a:p>
        </p:txBody>
      </p:sp>
    </p:spTree>
    <p:extLst>
      <p:ext uri="{BB962C8B-B14F-4D97-AF65-F5344CB8AC3E}">
        <p14:creationId xmlns:p14="http://schemas.microsoft.com/office/powerpoint/2010/main" val="10562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4406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101854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105502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42501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209076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76530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83754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204870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96298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524500" y="209076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631874" y="309112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868889" y="245097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868888" y="171868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631873" y="110259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182083" y="176530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289835" y="231325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755878" y="288825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733839" y="125118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471239" y="187393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074034" y="243553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75324" y="3421986"/>
            <a:ext cx="10246355" cy="2062103"/>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The formation looks to provide balance to the team when In and Out of Possession, enabling the team to dominate the Midfield through numerical superiority and compact shape, whilst supporting the use of overlapping and underlapping Wing Backs in the wide areas when in possession, to create overloads and goalscoring opportunities using the width of the playing area. This creates space in central areas for penetrating runs from the CAM and Striker, with support from the two Central Defensive Midfielders helping to retain possession and switch play, whilst also providing protection against potential counter-attacks.</a:t>
            </a:r>
          </a:p>
        </p:txBody>
      </p:sp>
    </p:spTree>
    <p:extLst>
      <p:ext uri="{BB962C8B-B14F-4D97-AF65-F5344CB8AC3E}">
        <p14:creationId xmlns:p14="http://schemas.microsoft.com/office/powerpoint/2010/main" val="277932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4406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737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102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2802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459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205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927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039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182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524500" y="194598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868888" y="301006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5473616" y="234680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5399312" y="156446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766835" y="92668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273754" y="160692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676774" y="216646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755878" y="274347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733839" y="110640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658711" y="187894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074034" y="229075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72872"/>
            <a:ext cx="11077577" cy="3293209"/>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All teams are encouraged to play out from the back from the Age of Under 7s through to Under 16s. </a:t>
            </a:r>
          </a:p>
          <a:p>
            <a:pPr algn="just"/>
            <a:r>
              <a:rPr lang="en-GB" sz="1600" dirty="0"/>
              <a:t>In a 1-4-2-3-1 formation, the two Centre Backs drop into the penalty area to receive the ball from the Goalkeeper from a goal kick. </a:t>
            </a:r>
          </a:p>
          <a:p>
            <a:pPr algn="just"/>
            <a:r>
              <a:rPr lang="en-GB" sz="1600" dirty="0"/>
              <a:t>The Wing Backs push high and wide towards the touchline, diagonally positioned to the respective Centre Back, providing a forward passing option to play out from the back. The Wing Backs also provide an option for the Goalkeeper to play out from the back, in order to play directly into the wide areas of the pitch, to exploit spaces available against the opposition. </a:t>
            </a:r>
          </a:p>
          <a:p>
            <a:pPr algn="just"/>
            <a:r>
              <a:rPr lang="en-GB" sz="1600" dirty="0"/>
              <a:t>The two Central Defensive Midfielders split, with one dropping slightly deeper into the space created by the two Centre Backs, providing an option for the ball to be played out to, in order to play into and through the centre of midfield.</a:t>
            </a:r>
          </a:p>
          <a:p>
            <a:pPr algn="just"/>
            <a:endParaRPr lang="en-GB" sz="1600" dirty="0"/>
          </a:p>
          <a:p>
            <a:pPr algn="just"/>
            <a:r>
              <a:rPr lang="en-GB" sz="1600" dirty="0"/>
              <a:t>The final option for the Goalkeeper is to play directly into the middle third, towards the Striker, CAM and two Wingers. This option is preferred if the team are playing against an opponent who operates an effective High press, which poses a risk to us losing possession in and around our penalty area, that may result in us conceding a goal. </a:t>
            </a:r>
          </a:p>
        </p:txBody>
      </p:sp>
      <p:sp>
        <p:nvSpPr>
          <p:cNvPr id="2" name="Oval 1">
            <a:extLst>
              <a:ext uri="{FF2B5EF4-FFF2-40B4-BE49-F238E27FC236}">
                <a16:creationId xmlns:a16="http://schemas.microsoft.com/office/drawing/2014/main" id="{5E520317-1E9E-402E-86AB-203F89A2952A}"/>
              </a:ext>
            </a:extLst>
          </p:cNvPr>
          <p:cNvSpPr/>
          <p:nvPr/>
        </p:nvSpPr>
        <p:spPr>
          <a:xfrm>
            <a:off x="5562065" y="2153956"/>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61915"/>
            <a:ext cx="6258782" cy="2554545"/>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Two Centre Backs (CB) drop into the penalty area to receive the ball from the Goalkeeper on their back foot, in order to play forward. </a:t>
            </a:r>
          </a:p>
          <a:p>
            <a:pPr marL="285750" indent="-285750">
              <a:buFont typeface="Arial" panose="020B0604020202020204" pitchFamily="34" charset="0"/>
              <a:buChar char="•"/>
            </a:pPr>
            <a:r>
              <a:rPr lang="en-GB" sz="1600" dirty="0"/>
              <a:t>Wing Backs position themselves high and wide, providing an option for the Goalkeeper to distribute the ball to, in order to potentially beat the initial press, or an option for either CB to play the ball out to. </a:t>
            </a:r>
          </a:p>
          <a:p>
            <a:pPr marL="285750" indent="-285750">
              <a:buFont typeface="Arial" panose="020B0604020202020204" pitchFamily="34" charset="0"/>
              <a:buChar char="•"/>
            </a:pPr>
            <a:r>
              <a:rPr lang="en-GB" sz="1600" dirty="0"/>
              <a:t>Central Defensive Midfielders split, with one dropping into the space vacated by the CBs and the other moving further forward, creating space in the middle for the ball to be played through by using the width and depth of the pitch. </a:t>
            </a:r>
          </a:p>
        </p:txBody>
      </p:sp>
    </p:spTree>
    <p:extLst>
      <p:ext uri="{BB962C8B-B14F-4D97-AF65-F5344CB8AC3E}">
        <p14:creationId xmlns:p14="http://schemas.microsoft.com/office/powerpoint/2010/main" val="259269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4406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737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102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2802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459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205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927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039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182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524500" y="194598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868888" y="301006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5473616" y="234680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5144968" y="175442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715401" y="113966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302608" y="180886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676774" y="216646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755878" y="274347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734600" y="133948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658711" y="191052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074034" y="229075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72872"/>
            <a:ext cx="11077577" cy="3046988"/>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the above example, the opposition represented in Purple are looking to press the short goal kick with 4 Midfielders and 2 Strikers. The Centre Back has the option to play out his respective Wing Back, with the pass to the Wing Back being a trigger for the Central Defensive Midfielder on the near side to shuffle across to provide the receiving Wing Back with an option to play the ball inside, with the opposing Right Midfielder looking to close down the Wing Back. </a:t>
            </a:r>
          </a:p>
          <a:p>
            <a:pPr algn="just"/>
            <a:r>
              <a:rPr lang="en-GB" sz="1600" dirty="0"/>
              <a:t>An alternative option for the receiving Wing Back is to play the ball down the line to the Left sided Winger, who uses the pass from the Centre Back to the Left Wing Back as a trigger to move towards the touchline, to provide an angle and option for a forward pass for the Wing Back. </a:t>
            </a:r>
          </a:p>
          <a:p>
            <a:pPr algn="just"/>
            <a:r>
              <a:rPr lang="en-GB" sz="1600" dirty="0"/>
              <a:t>If neither of the above mentioned options are available, then the Centre Back may need to provide an option for a return pass from the Wing Back, in order to either go long into the Striker, CAM or Winger, or back into the goalkeeper to switch play out to the opposite flank. </a:t>
            </a:r>
          </a:p>
        </p:txBody>
      </p:sp>
      <p:sp>
        <p:nvSpPr>
          <p:cNvPr id="2" name="Oval 1">
            <a:extLst>
              <a:ext uri="{FF2B5EF4-FFF2-40B4-BE49-F238E27FC236}">
                <a16:creationId xmlns:a16="http://schemas.microsoft.com/office/drawing/2014/main" id="{5E520317-1E9E-402E-86AB-203F89A2952A}"/>
              </a:ext>
            </a:extLst>
          </p:cNvPr>
          <p:cNvSpPr/>
          <p:nvPr/>
        </p:nvSpPr>
        <p:spPr>
          <a:xfrm>
            <a:off x="5383914" y="2458720"/>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61915"/>
            <a:ext cx="6258782" cy="2554545"/>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Team-mates need to be aware of triggers, to provide support for maintaining possession of the ball. </a:t>
            </a:r>
          </a:p>
          <a:p>
            <a:pPr marL="285750" indent="-285750">
              <a:buFont typeface="Arial" panose="020B0604020202020204" pitchFamily="34" charset="0"/>
              <a:buChar char="•"/>
            </a:pPr>
            <a:r>
              <a:rPr lang="en-GB" sz="1600" dirty="0"/>
              <a:t>Before receiving the ball, the Wing Back should scan to see where his team-mates are and where the opposition are located. </a:t>
            </a:r>
          </a:p>
          <a:p>
            <a:pPr marL="285750" indent="-285750">
              <a:buFont typeface="Arial" panose="020B0604020202020204" pitchFamily="34" charset="0"/>
              <a:buChar char="•"/>
            </a:pPr>
            <a:r>
              <a:rPr lang="en-GB" sz="1600" dirty="0"/>
              <a:t>The Wing Back should look to receive the ball on his back foot, to play forward. </a:t>
            </a:r>
          </a:p>
          <a:p>
            <a:pPr marL="285750" indent="-285750">
              <a:buFont typeface="Arial" panose="020B0604020202020204" pitchFamily="34" charset="0"/>
              <a:buChar char="•"/>
            </a:pPr>
            <a:r>
              <a:rPr lang="en-GB" sz="1600" dirty="0"/>
              <a:t>If the Wing Back cannot pass forward or inside to the Central Defensive Midfielder, he should look to retain possession through passing the ball back into the Centre Back, to look to play out. </a:t>
            </a:r>
          </a:p>
        </p:txBody>
      </p:sp>
      <p:sp>
        <p:nvSpPr>
          <p:cNvPr id="4" name="Oval 3">
            <a:extLst>
              <a:ext uri="{FF2B5EF4-FFF2-40B4-BE49-F238E27FC236}">
                <a16:creationId xmlns:a16="http://schemas.microsoft.com/office/drawing/2014/main" id="{2BF8ADF0-16AD-4C2C-8342-83A7CDF312E2}"/>
              </a:ext>
            </a:extLst>
          </p:cNvPr>
          <p:cNvSpPr/>
          <p:nvPr/>
        </p:nvSpPr>
        <p:spPr>
          <a:xfrm>
            <a:off x="5068411" y="220366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188278" y="273772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743973" y="166235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4283280" y="99828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845138" y="214224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995625" y="150465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E1755EB1-7899-4A6B-984B-1946B783D452}"/>
              </a:ext>
            </a:extLst>
          </p:cNvPr>
          <p:cNvCxnSpPr>
            <a:stCxn id="2" idx="4"/>
          </p:cNvCxnSpPr>
          <p:nvPr/>
        </p:nvCxnSpPr>
        <p:spPr>
          <a:xfrm flipH="1">
            <a:off x="5105903" y="2616565"/>
            <a:ext cx="358953" cy="4144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0799D1-18B4-4E11-952D-E6F8A8C889A2}"/>
              </a:ext>
            </a:extLst>
          </p:cNvPr>
          <p:cNvCxnSpPr>
            <a:cxnSpLocks/>
          </p:cNvCxnSpPr>
          <p:nvPr/>
        </p:nvCxnSpPr>
        <p:spPr>
          <a:xfrm flipH="1">
            <a:off x="4783579" y="2423501"/>
            <a:ext cx="11703" cy="3086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A24C7B-60CE-4221-93EE-59C0225969A3}"/>
              </a:ext>
            </a:extLst>
          </p:cNvPr>
          <p:cNvCxnSpPr>
            <a:cxnSpLocks/>
          </p:cNvCxnSpPr>
          <p:nvPr/>
        </p:nvCxnSpPr>
        <p:spPr>
          <a:xfrm flipH="1">
            <a:off x="3848394" y="3012275"/>
            <a:ext cx="11703" cy="3086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DD57A9-5849-49B2-9B34-EC4ADD98FB10}"/>
              </a:ext>
            </a:extLst>
          </p:cNvPr>
          <p:cNvCxnSpPr>
            <a:cxnSpLocks/>
          </p:cNvCxnSpPr>
          <p:nvPr/>
        </p:nvCxnSpPr>
        <p:spPr>
          <a:xfrm flipH="1">
            <a:off x="3850218" y="3193505"/>
            <a:ext cx="1037346" cy="4504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3EAD916-1280-4288-962B-B42D9745A753}"/>
              </a:ext>
            </a:extLst>
          </p:cNvPr>
          <p:cNvCxnSpPr>
            <a:cxnSpLocks/>
            <a:stCxn id="41" idx="1"/>
          </p:cNvCxnSpPr>
          <p:nvPr/>
        </p:nvCxnSpPr>
        <p:spPr>
          <a:xfrm flipH="1" flipV="1">
            <a:off x="4743973" y="2786654"/>
            <a:ext cx="159625" cy="2605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28CDBA-9D70-4DB1-BB33-AF88375E714B}"/>
              </a:ext>
            </a:extLst>
          </p:cNvPr>
          <p:cNvCxnSpPr>
            <a:cxnSpLocks/>
          </p:cNvCxnSpPr>
          <p:nvPr/>
        </p:nvCxnSpPr>
        <p:spPr>
          <a:xfrm flipH="1">
            <a:off x="5646263" y="2606111"/>
            <a:ext cx="11703" cy="3086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94099F-CB96-4336-9275-88944A87143F}"/>
              </a:ext>
            </a:extLst>
          </p:cNvPr>
          <p:cNvCxnSpPr/>
          <p:nvPr/>
        </p:nvCxnSpPr>
        <p:spPr>
          <a:xfrm flipV="1">
            <a:off x="5143882" y="2971894"/>
            <a:ext cx="518730" cy="2154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6032DE1-5F8E-43BB-8667-800D312DA8D3}"/>
              </a:ext>
            </a:extLst>
          </p:cNvPr>
          <p:cNvSpPr txBox="1"/>
          <p:nvPr/>
        </p:nvSpPr>
        <p:spPr>
          <a:xfrm>
            <a:off x="4276522" y="2476729"/>
            <a:ext cx="633113" cy="215444"/>
          </a:xfrm>
          <a:prstGeom prst="rect">
            <a:avLst/>
          </a:prstGeom>
          <a:noFill/>
        </p:spPr>
        <p:txBody>
          <a:bodyPr wrap="square" rtlCol="0">
            <a:spAutoFit/>
          </a:bodyPr>
          <a:lstStyle/>
          <a:p>
            <a:r>
              <a:rPr lang="en-GB" sz="800" dirty="0"/>
              <a:t>Option 1</a:t>
            </a:r>
          </a:p>
        </p:txBody>
      </p:sp>
      <p:sp>
        <p:nvSpPr>
          <p:cNvPr id="52" name="TextBox 51">
            <a:extLst>
              <a:ext uri="{FF2B5EF4-FFF2-40B4-BE49-F238E27FC236}">
                <a16:creationId xmlns:a16="http://schemas.microsoft.com/office/drawing/2014/main" id="{663E0809-BA38-4FB6-8233-23FE23845C5F}"/>
              </a:ext>
            </a:extLst>
          </p:cNvPr>
          <p:cNvSpPr txBox="1"/>
          <p:nvPr/>
        </p:nvSpPr>
        <p:spPr>
          <a:xfrm>
            <a:off x="4112384" y="3017448"/>
            <a:ext cx="633113" cy="215444"/>
          </a:xfrm>
          <a:prstGeom prst="rect">
            <a:avLst/>
          </a:prstGeom>
          <a:noFill/>
        </p:spPr>
        <p:txBody>
          <a:bodyPr wrap="square" rtlCol="0">
            <a:spAutoFit/>
          </a:bodyPr>
          <a:lstStyle/>
          <a:p>
            <a:r>
              <a:rPr lang="en-GB" sz="800" dirty="0"/>
              <a:t>Option 2</a:t>
            </a:r>
          </a:p>
        </p:txBody>
      </p:sp>
      <p:sp>
        <p:nvSpPr>
          <p:cNvPr id="53" name="TextBox 52">
            <a:extLst>
              <a:ext uri="{FF2B5EF4-FFF2-40B4-BE49-F238E27FC236}">
                <a16:creationId xmlns:a16="http://schemas.microsoft.com/office/drawing/2014/main" id="{2DDC9665-FEC1-435D-8D2C-2DEF984A2A8E}"/>
              </a:ext>
            </a:extLst>
          </p:cNvPr>
          <p:cNvSpPr txBox="1"/>
          <p:nvPr/>
        </p:nvSpPr>
        <p:spPr>
          <a:xfrm>
            <a:off x="5252086" y="3079232"/>
            <a:ext cx="633113" cy="215444"/>
          </a:xfrm>
          <a:prstGeom prst="rect">
            <a:avLst/>
          </a:prstGeom>
          <a:noFill/>
        </p:spPr>
        <p:txBody>
          <a:bodyPr wrap="square" rtlCol="0">
            <a:spAutoFit/>
          </a:bodyPr>
          <a:lstStyle/>
          <a:p>
            <a:r>
              <a:rPr lang="en-GB" sz="800" dirty="0"/>
              <a:t>Option 3</a:t>
            </a:r>
          </a:p>
        </p:txBody>
      </p:sp>
    </p:spTree>
    <p:extLst>
      <p:ext uri="{BB962C8B-B14F-4D97-AF65-F5344CB8AC3E}">
        <p14:creationId xmlns:p14="http://schemas.microsoft.com/office/powerpoint/2010/main" val="52270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7454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90424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4072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31071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7646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5100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72324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3440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4868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524500" y="197646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740477" y="301940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5290673" y="232842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5399312" y="159494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913789" y="114027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355880" y="162937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676774" y="219694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733839" y="113688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658711" y="190942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074034" y="232123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303352"/>
            <a:ext cx="11077577" cy="3293209"/>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If the Wing Back has passed the ball inside to the Central Defensive Midfielder, the pass inside should be a trigger for the Winger to break forward with an inverted run, creating space on the Left flank, which the Left Wing Back can look to exploit with an overlapping run. The inverted run by the Left Winger provides an attacking passing option for the Central Defensive Midfielder to break the lines of the opposition’s Midfield. </a:t>
            </a:r>
          </a:p>
          <a:p>
            <a:pPr algn="just"/>
            <a:endParaRPr lang="en-GB" sz="1600" dirty="0"/>
          </a:p>
          <a:p>
            <a:pPr algn="just"/>
            <a:r>
              <a:rPr lang="en-GB" sz="1600" dirty="0"/>
              <a:t>Another option for the Central Defensive Midfielder should be to pass the ball directly into the Striker, enabling the Striker to hold-up possession and bring other players into the attack. This enables the team to attack in numbers through the Wingers, CAM, Wing Backs and the Striker.  </a:t>
            </a:r>
          </a:p>
          <a:p>
            <a:pPr algn="just"/>
            <a:endParaRPr lang="en-GB" sz="1600" dirty="0"/>
          </a:p>
          <a:p>
            <a:pPr algn="just"/>
            <a:r>
              <a:rPr lang="en-GB" sz="1600" dirty="0"/>
              <a:t>If the Central Defensive Midfielder cannot pass forward, then he may be able to pass backwards into one of the Centre Backs to find an alternative path forward. </a:t>
            </a:r>
          </a:p>
        </p:txBody>
      </p:sp>
      <p:sp>
        <p:nvSpPr>
          <p:cNvPr id="2" name="Oval 1">
            <a:extLst>
              <a:ext uri="{FF2B5EF4-FFF2-40B4-BE49-F238E27FC236}">
                <a16:creationId xmlns:a16="http://schemas.microsoft.com/office/drawing/2014/main" id="{5E520317-1E9E-402E-86AB-203F89A2952A}"/>
              </a:ext>
            </a:extLst>
          </p:cNvPr>
          <p:cNvSpPr/>
          <p:nvPr/>
        </p:nvSpPr>
        <p:spPr>
          <a:xfrm>
            <a:off x="4592442" y="2276196"/>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92395"/>
            <a:ext cx="6258782" cy="2308324"/>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Team-mates need to be aware of triggers, to provide support for maintaining possession of the ball. </a:t>
            </a:r>
          </a:p>
          <a:p>
            <a:pPr marL="285750" indent="-285750">
              <a:buFont typeface="Arial" panose="020B0604020202020204" pitchFamily="34" charset="0"/>
              <a:buChar char="•"/>
            </a:pPr>
            <a:r>
              <a:rPr lang="en-GB" sz="1600" dirty="0"/>
              <a:t>Before receiving the ball, the Central Defensive Midfielder should scan the surrounding area, in order to see who is around him and where his team-mates are. </a:t>
            </a:r>
          </a:p>
          <a:p>
            <a:pPr marL="285750" indent="-285750">
              <a:buFont typeface="Arial" panose="020B0604020202020204" pitchFamily="34" charset="0"/>
              <a:buChar char="•"/>
            </a:pPr>
            <a:r>
              <a:rPr lang="en-GB" sz="1600" dirty="0"/>
              <a:t>The Central Defensive Midfielder should look to be positive, in finding a forward passing option, and in doing so, endeavour to receive the ball on their back foot. </a:t>
            </a:r>
          </a:p>
        </p:txBody>
      </p:sp>
      <p:sp>
        <p:nvSpPr>
          <p:cNvPr id="4" name="Oval 3">
            <a:extLst>
              <a:ext uri="{FF2B5EF4-FFF2-40B4-BE49-F238E27FC236}">
                <a16:creationId xmlns:a16="http://schemas.microsoft.com/office/drawing/2014/main" id="{2BF8ADF0-16AD-4C2C-8342-83A7CDF312E2}"/>
              </a:ext>
            </a:extLst>
          </p:cNvPr>
          <p:cNvSpPr/>
          <p:nvPr/>
        </p:nvSpPr>
        <p:spPr>
          <a:xfrm>
            <a:off x="5068411" y="223414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188278" y="276820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743973" y="169283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4283280" y="102876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895945" y="216245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995625" y="153513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E6A24C7B-60CE-4221-93EE-59C0225969A3}"/>
              </a:ext>
            </a:extLst>
          </p:cNvPr>
          <p:cNvCxnSpPr>
            <a:cxnSpLocks/>
          </p:cNvCxnSpPr>
          <p:nvPr/>
        </p:nvCxnSpPr>
        <p:spPr>
          <a:xfrm>
            <a:off x="3624518" y="2769385"/>
            <a:ext cx="212952" cy="2777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DD57A9-5849-49B2-9B34-EC4ADD98FB10}"/>
              </a:ext>
            </a:extLst>
          </p:cNvPr>
          <p:cNvCxnSpPr>
            <a:cxnSpLocks/>
          </p:cNvCxnSpPr>
          <p:nvPr/>
        </p:nvCxnSpPr>
        <p:spPr>
          <a:xfrm flipH="1">
            <a:off x="3607920" y="2391658"/>
            <a:ext cx="1007789" cy="373874"/>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94099F-CB96-4336-9275-88944A87143F}"/>
              </a:ext>
            </a:extLst>
          </p:cNvPr>
          <p:cNvCxnSpPr>
            <a:cxnSpLocks/>
            <a:endCxn id="43" idx="2"/>
          </p:cNvCxnSpPr>
          <p:nvPr/>
        </p:nvCxnSpPr>
        <p:spPr>
          <a:xfrm flipV="1">
            <a:off x="4919927" y="1721612"/>
            <a:ext cx="479385" cy="4998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6032DE1-5F8E-43BB-8667-800D312DA8D3}"/>
              </a:ext>
            </a:extLst>
          </p:cNvPr>
          <p:cNvSpPr txBox="1"/>
          <p:nvPr/>
        </p:nvSpPr>
        <p:spPr>
          <a:xfrm>
            <a:off x="3411675" y="2406057"/>
            <a:ext cx="633113" cy="215444"/>
          </a:xfrm>
          <a:prstGeom prst="rect">
            <a:avLst/>
          </a:prstGeom>
          <a:noFill/>
        </p:spPr>
        <p:txBody>
          <a:bodyPr wrap="square" rtlCol="0">
            <a:spAutoFit/>
          </a:bodyPr>
          <a:lstStyle/>
          <a:p>
            <a:r>
              <a:rPr lang="en-GB" sz="800" dirty="0"/>
              <a:t>Option 1</a:t>
            </a:r>
          </a:p>
        </p:txBody>
      </p:sp>
      <p:sp>
        <p:nvSpPr>
          <p:cNvPr id="52" name="TextBox 51">
            <a:extLst>
              <a:ext uri="{FF2B5EF4-FFF2-40B4-BE49-F238E27FC236}">
                <a16:creationId xmlns:a16="http://schemas.microsoft.com/office/drawing/2014/main" id="{663E0809-BA38-4FB6-8233-23FE23845C5F}"/>
              </a:ext>
            </a:extLst>
          </p:cNvPr>
          <p:cNvSpPr txBox="1"/>
          <p:nvPr/>
        </p:nvSpPr>
        <p:spPr>
          <a:xfrm>
            <a:off x="3715412" y="2650920"/>
            <a:ext cx="633113" cy="215444"/>
          </a:xfrm>
          <a:prstGeom prst="rect">
            <a:avLst/>
          </a:prstGeom>
          <a:noFill/>
        </p:spPr>
        <p:txBody>
          <a:bodyPr wrap="square" rtlCol="0">
            <a:spAutoFit/>
          </a:bodyPr>
          <a:lstStyle/>
          <a:p>
            <a:r>
              <a:rPr lang="en-GB" sz="800" dirty="0"/>
              <a:t>Option 2</a:t>
            </a:r>
          </a:p>
        </p:txBody>
      </p:sp>
      <p:sp>
        <p:nvSpPr>
          <p:cNvPr id="53" name="TextBox 52">
            <a:extLst>
              <a:ext uri="{FF2B5EF4-FFF2-40B4-BE49-F238E27FC236}">
                <a16:creationId xmlns:a16="http://schemas.microsoft.com/office/drawing/2014/main" id="{2DDC9665-FEC1-435D-8D2C-2DEF984A2A8E}"/>
              </a:ext>
            </a:extLst>
          </p:cNvPr>
          <p:cNvSpPr txBox="1"/>
          <p:nvPr/>
        </p:nvSpPr>
        <p:spPr>
          <a:xfrm>
            <a:off x="5060050" y="1941243"/>
            <a:ext cx="633113" cy="215444"/>
          </a:xfrm>
          <a:prstGeom prst="rect">
            <a:avLst/>
          </a:prstGeom>
          <a:noFill/>
        </p:spPr>
        <p:txBody>
          <a:bodyPr wrap="square" rtlCol="0">
            <a:spAutoFit/>
          </a:bodyPr>
          <a:lstStyle/>
          <a:p>
            <a:r>
              <a:rPr lang="en-GB" sz="800" dirty="0"/>
              <a:t>Option 3</a:t>
            </a:r>
          </a:p>
        </p:txBody>
      </p:sp>
      <p:sp>
        <p:nvSpPr>
          <p:cNvPr id="54" name="Oval 53">
            <a:extLst>
              <a:ext uri="{FF2B5EF4-FFF2-40B4-BE49-F238E27FC236}">
                <a16:creationId xmlns:a16="http://schemas.microsoft.com/office/drawing/2014/main" id="{FDBF66CC-D494-4E1F-99BE-5B259E834E48}"/>
              </a:ext>
            </a:extLst>
          </p:cNvPr>
          <p:cNvSpPr/>
          <p:nvPr/>
        </p:nvSpPr>
        <p:spPr>
          <a:xfrm>
            <a:off x="2849431" y="220342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737879" y="168590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3052176" y="113735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3042016" y="292454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Arrow Connector 57">
            <a:extLst>
              <a:ext uri="{FF2B5EF4-FFF2-40B4-BE49-F238E27FC236}">
                <a16:creationId xmlns:a16="http://schemas.microsoft.com/office/drawing/2014/main" id="{629105EA-126C-4386-B6B1-41FB3D1E82C1}"/>
              </a:ext>
            </a:extLst>
          </p:cNvPr>
          <p:cNvCxnSpPr>
            <a:cxnSpLocks/>
          </p:cNvCxnSpPr>
          <p:nvPr/>
        </p:nvCxnSpPr>
        <p:spPr>
          <a:xfrm flipH="1">
            <a:off x="3322369" y="2340867"/>
            <a:ext cx="1312239" cy="95846"/>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862479-D1D4-4607-A2A5-0B6B8CD182CB}"/>
              </a:ext>
            </a:extLst>
          </p:cNvPr>
          <p:cNvCxnSpPr>
            <a:stCxn id="41" idx="3"/>
          </p:cNvCxnSpPr>
          <p:nvPr/>
        </p:nvCxnSpPr>
        <p:spPr>
          <a:xfrm flipH="1">
            <a:off x="3411675" y="3235647"/>
            <a:ext cx="1363512" cy="74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5E494D-CBD1-4D0F-B1C5-83CB809A2862}"/>
              </a:ext>
            </a:extLst>
          </p:cNvPr>
          <p:cNvSpPr/>
          <p:nvPr/>
        </p:nvSpPr>
        <p:spPr>
          <a:xfrm>
            <a:off x="3755877" y="301686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84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7454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90424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4072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31071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7646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5100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72324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3440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4868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391150" y="1934407"/>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3833136" y="304860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815889" y="257427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869486" y="188900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829225" y="124336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357742" y="187907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208003" y="243143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733839" y="113688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658711" y="185862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074034" y="232123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303352"/>
            <a:ext cx="11077577" cy="3046988"/>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As the ball is travelling into the Striker, the Winger on the near side should be looking to make a run in behind the opponents’ backline, providing an attacking option for the Striker to pass the ball into, to penetrate the opposition’s defence. The Winger’s run should be between the opposing Full Back and Centre Back, creating space in the wide area for the Wing Back to overlap, providing another dimension and option to the attack. </a:t>
            </a:r>
          </a:p>
          <a:p>
            <a:pPr algn="just"/>
            <a:endParaRPr lang="en-GB" sz="1600" dirty="0"/>
          </a:p>
          <a:p>
            <a:pPr algn="just"/>
            <a:r>
              <a:rPr lang="en-GB" sz="1600" dirty="0"/>
              <a:t>The Left Wing Back can afford to break forward because the two Central Defensive Midfielders are providing cover against a potential counter-attack, together with the two Centre Backs and Wing Back on the opposite flank. </a:t>
            </a:r>
          </a:p>
          <a:p>
            <a:pPr algn="just"/>
            <a:endParaRPr lang="en-GB" sz="1600" dirty="0"/>
          </a:p>
          <a:p>
            <a:pPr algn="just"/>
            <a:r>
              <a:rPr lang="en-GB" sz="1600" dirty="0"/>
              <a:t>The Striker can also look to lay the ball off into the path of the Central Attacking Midfielder, who should be operating in and around the Striker to avoid him being isolated. </a:t>
            </a:r>
          </a:p>
        </p:txBody>
      </p:sp>
      <p:sp>
        <p:nvSpPr>
          <p:cNvPr id="2" name="Oval 1">
            <a:extLst>
              <a:ext uri="{FF2B5EF4-FFF2-40B4-BE49-F238E27FC236}">
                <a16:creationId xmlns:a16="http://schemas.microsoft.com/office/drawing/2014/main" id="{5E520317-1E9E-402E-86AB-203F89A2952A}"/>
              </a:ext>
            </a:extLst>
          </p:cNvPr>
          <p:cNvSpPr/>
          <p:nvPr/>
        </p:nvSpPr>
        <p:spPr>
          <a:xfrm>
            <a:off x="3251538" y="2388115"/>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92395"/>
            <a:ext cx="6258782" cy="2308324"/>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Team-mates need to be aware of triggers, to provide support for maintaining possession of the ball. </a:t>
            </a:r>
          </a:p>
          <a:p>
            <a:pPr marL="285750" indent="-285750">
              <a:buFont typeface="Arial" panose="020B0604020202020204" pitchFamily="34" charset="0"/>
              <a:buChar char="•"/>
            </a:pPr>
            <a:r>
              <a:rPr lang="en-GB" sz="1600" dirty="0"/>
              <a:t>Before receiving the ball, the Striker should scan the surrounding area, in order to see who is around him and where his team-mates are. </a:t>
            </a:r>
          </a:p>
          <a:p>
            <a:pPr marL="285750" indent="-285750">
              <a:buFont typeface="Arial" panose="020B0604020202020204" pitchFamily="34" charset="0"/>
              <a:buChar char="•"/>
            </a:pPr>
            <a:r>
              <a:rPr lang="en-GB" sz="1600" dirty="0"/>
              <a:t>As the Striker operates as a lone forward, he should look to provide a link between the Midfield and Attack, to enable the team to attack in numbers, in order to penetrate the opposition’s backline. </a:t>
            </a:r>
          </a:p>
        </p:txBody>
      </p:sp>
      <p:sp>
        <p:nvSpPr>
          <p:cNvPr id="4" name="Oval 3">
            <a:extLst>
              <a:ext uri="{FF2B5EF4-FFF2-40B4-BE49-F238E27FC236}">
                <a16:creationId xmlns:a16="http://schemas.microsoft.com/office/drawing/2014/main" id="{2BF8ADF0-16AD-4C2C-8342-83A7CDF312E2}"/>
              </a:ext>
            </a:extLst>
          </p:cNvPr>
          <p:cNvSpPr/>
          <p:nvPr/>
        </p:nvSpPr>
        <p:spPr>
          <a:xfrm>
            <a:off x="4776259" y="229729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017039" y="278764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675965" y="163880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988116" y="91706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783520" y="216230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854094" y="149496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E6A24C7B-60CE-4221-93EE-59C0225969A3}"/>
              </a:ext>
            </a:extLst>
          </p:cNvPr>
          <p:cNvCxnSpPr>
            <a:cxnSpLocks/>
            <a:endCxn id="47" idx="2"/>
          </p:cNvCxnSpPr>
          <p:nvPr/>
        </p:nvCxnSpPr>
        <p:spPr>
          <a:xfrm>
            <a:off x="2736251" y="2787739"/>
            <a:ext cx="793943" cy="1529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6032DE1-5F8E-43BB-8667-800D312DA8D3}"/>
              </a:ext>
            </a:extLst>
          </p:cNvPr>
          <p:cNvSpPr txBox="1"/>
          <p:nvPr/>
        </p:nvSpPr>
        <p:spPr>
          <a:xfrm>
            <a:off x="3158286" y="1723888"/>
            <a:ext cx="633113" cy="215444"/>
          </a:xfrm>
          <a:prstGeom prst="rect">
            <a:avLst/>
          </a:prstGeom>
          <a:noFill/>
        </p:spPr>
        <p:txBody>
          <a:bodyPr wrap="square" rtlCol="0">
            <a:spAutoFit/>
          </a:bodyPr>
          <a:lstStyle/>
          <a:p>
            <a:r>
              <a:rPr lang="en-GB" sz="800" dirty="0"/>
              <a:t>Option 1</a:t>
            </a:r>
          </a:p>
        </p:txBody>
      </p:sp>
      <p:sp>
        <p:nvSpPr>
          <p:cNvPr id="52" name="TextBox 51">
            <a:extLst>
              <a:ext uri="{FF2B5EF4-FFF2-40B4-BE49-F238E27FC236}">
                <a16:creationId xmlns:a16="http://schemas.microsoft.com/office/drawing/2014/main" id="{663E0809-BA38-4FB6-8233-23FE23845C5F}"/>
              </a:ext>
            </a:extLst>
          </p:cNvPr>
          <p:cNvSpPr txBox="1"/>
          <p:nvPr/>
        </p:nvSpPr>
        <p:spPr>
          <a:xfrm>
            <a:off x="2443504" y="2792750"/>
            <a:ext cx="633113" cy="215444"/>
          </a:xfrm>
          <a:prstGeom prst="rect">
            <a:avLst/>
          </a:prstGeom>
          <a:noFill/>
        </p:spPr>
        <p:txBody>
          <a:bodyPr wrap="square" rtlCol="0">
            <a:spAutoFit/>
          </a:bodyPr>
          <a:lstStyle/>
          <a:p>
            <a:r>
              <a:rPr lang="en-GB" sz="800" dirty="0"/>
              <a:t>Option 2</a:t>
            </a:r>
          </a:p>
        </p:txBody>
      </p:sp>
      <p:sp>
        <p:nvSpPr>
          <p:cNvPr id="53" name="TextBox 52">
            <a:extLst>
              <a:ext uri="{FF2B5EF4-FFF2-40B4-BE49-F238E27FC236}">
                <a16:creationId xmlns:a16="http://schemas.microsoft.com/office/drawing/2014/main" id="{2DDC9665-FEC1-435D-8D2C-2DEF984A2A8E}"/>
              </a:ext>
            </a:extLst>
          </p:cNvPr>
          <p:cNvSpPr txBox="1"/>
          <p:nvPr/>
        </p:nvSpPr>
        <p:spPr>
          <a:xfrm>
            <a:off x="1857275" y="2937335"/>
            <a:ext cx="633113" cy="215444"/>
          </a:xfrm>
          <a:prstGeom prst="rect">
            <a:avLst/>
          </a:prstGeom>
          <a:noFill/>
        </p:spPr>
        <p:txBody>
          <a:bodyPr wrap="square" rtlCol="0">
            <a:spAutoFit/>
          </a:bodyPr>
          <a:lstStyle/>
          <a:p>
            <a:r>
              <a:rPr lang="en-GB" sz="800" dirty="0"/>
              <a:t>Option 3</a:t>
            </a:r>
          </a:p>
        </p:txBody>
      </p:sp>
      <p:sp>
        <p:nvSpPr>
          <p:cNvPr id="54" name="Oval 53">
            <a:extLst>
              <a:ext uri="{FF2B5EF4-FFF2-40B4-BE49-F238E27FC236}">
                <a16:creationId xmlns:a16="http://schemas.microsoft.com/office/drawing/2014/main" id="{FDBF66CC-D494-4E1F-99BE-5B259E834E48}"/>
              </a:ext>
            </a:extLst>
          </p:cNvPr>
          <p:cNvSpPr/>
          <p:nvPr/>
        </p:nvSpPr>
        <p:spPr>
          <a:xfrm>
            <a:off x="2849431" y="220342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737879" y="168590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3052176" y="113735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3042016" y="292454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82862479-D1D4-4607-A2A5-0B6B8CD182CB}"/>
              </a:ext>
            </a:extLst>
          </p:cNvPr>
          <p:cNvCxnSpPr>
            <a:cxnSpLocks/>
          </p:cNvCxnSpPr>
          <p:nvPr/>
        </p:nvCxnSpPr>
        <p:spPr>
          <a:xfrm flipH="1" flipV="1">
            <a:off x="2139376" y="3198346"/>
            <a:ext cx="1712970" cy="28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5E494D-CBD1-4D0F-B1C5-83CB809A2862}"/>
              </a:ext>
            </a:extLst>
          </p:cNvPr>
          <p:cNvSpPr/>
          <p:nvPr/>
        </p:nvSpPr>
        <p:spPr>
          <a:xfrm>
            <a:off x="3530194" y="281397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C408475D-82B4-417A-A5E9-23D40EDFB726}"/>
              </a:ext>
            </a:extLst>
          </p:cNvPr>
          <p:cNvCxnSpPr>
            <a:cxnSpLocks/>
          </p:cNvCxnSpPr>
          <p:nvPr/>
        </p:nvCxnSpPr>
        <p:spPr>
          <a:xfrm flipV="1">
            <a:off x="3438402" y="1974711"/>
            <a:ext cx="210279" cy="17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157A118-AF62-4135-8D13-315A48313BA2}"/>
              </a:ext>
            </a:extLst>
          </p:cNvPr>
          <p:cNvSpPr txBox="1"/>
          <p:nvPr/>
        </p:nvSpPr>
        <p:spPr>
          <a:xfrm>
            <a:off x="3702548" y="2552483"/>
            <a:ext cx="633113" cy="215444"/>
          </a:xfrm>
          <a:prstGeom prst="rect">
            <a:avLst/>
          </a:prstGeom>
          <a:noFill/>
        </p:spPr>
        <p:txBody>
          <a:bodyPr wrap="square" rtlCol="0">
            <a:spAutoFit/>
          </a:bodyPr>
          <a:lstStyle/>
          <a:p>
            <a:r>
              <a:rPr lang="en-GB" sz="800" dirty="0"/>
              <a:t>Option 4</a:t>
            </a:r>
          </a:p>
        </p:txBody>
      </p:sp>
      <p:cxnSp>
        <p:nvCxnSpPr>
          <p:cNvPr id="16" name="Straight Arrow Connector 15">
            <a:extLst>
              <a:ext uri="{FF2B5EF4-FFF2-40B4-BE49-F238E27FC236}">
                <a16:creationId xmlns:a16="http://schemas.microsoft.com/office/drawing/2014/main" id="{6A63B6F0-B04C-4182-AC53-A566047C6029}"/>
              </a:ext>
            </a:extLst>
          </p:cNvPr>
          <p:cNvCxnSpPr>
            <a:cxnSpLocks/>
            <a:stCxn id="2" idx="7"/>
          </p:cNvCxnSpPr>
          <p:nvPr/>
        </p:nvCxnSpPr>
        <p:spPr>
          <a:xfrm flipV="1">
            <a:off x="3389715" y="1974711"/>
            <a:ext cx="117708" cy="436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70FD5F-5A6B-4DCB-B04C-7605A12EEAA5}"/>
              </a:ext>
            </a:extLst>
          </p:cNvPr>
          <p:cNvCxnSpPr/>
          <p:nvPr/>
        </p:nvCxnSpPr>
        <p:spPr>
          <a:xfrm flipH="1">
            <a:off x="2736251" y="2561444"/>
            <a:ext cx="596229" cy="1693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66CC41-1727-41B0-AC1B-B559565C1738}"/>
              </a:ext>
            </a:extLst>
          </p:cNvPr>
          <p:cNvCxnSpPr/>
          <p:nvPr/>
        </p:nvCxnSpPr>
        <p:spPr>
          <a:xfrm flipH="1">
            <a:off x="2180195" y="2582162"/>
            <a:ext cx="1137913" cy="6304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4406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737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102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2802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459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205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927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039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182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93553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3098399" y="307997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657798" y="240429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546039" y="170261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208003" y="119425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033240" y="179108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143836" y="235143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345396" y="107995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439871" y="182626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72872"/>
            <a:ext cx="11077577" cy="3293209"/>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By Striker passing the ball into the CAM, the Striker can now look to turn and make a run in behind the opposing defensive line, in between the two Centre Backs. </a:t>
            </a:r>
          </a:p>
          <a:p>
            <a:pPr algn="just"/>
            <a:r>
              <a:rPr lang="en-GB" sz="1600" dirty="0"/>
              <a:t>It is important to look to stretch the opposing backline with runs in behind, to penetrate and exploit the space between the Defensive Unit and the opponents’ Goal. Therefore, by the ball being laid into the path of the CAM, the respective Wingers should look to break forward, providing the CAM with multiple attacking options for through balls. </a:t>
            </a:r>
          </a:p>
          <a:p>
            <a:pPr algn="just"/>
            <a:r>
              <a:rPr lang="en-GB" sz="1600" dirty="0"/>
              <a:t>In addition, if the CAM has space in front of him, there is no problem for the CAM to carry the ball forward into the opponents’ half, to get nearer the opponents’ goal.</a:t>
            </a:r>
          </a:p>
          <a:p>
            <a:pPr algn="just"/>
            <a:r>
              <a:rPr lang="en-GB" sz="1600" dirty="0"/>
              <a:t>As you can see from the image above, the Right Winger is making a forward run by the touchline. This has opened space more centrally for the Right Wing Back to start an underlapping run between the Winger and the CAM. </a:t>
            </a:r>
          </a:p>
          <a:p>
            <a:pPr algn="just"/>
            <a:r>
              <a:rPr lang="en-GB" sz="1600" dirty="0"/>
              <a:t>If the CAM cannot pass or dribble the ball forward, he may need to pass backwards for the team to maintain possession and find an alternative route forward. </a:t>
            </a:r>
          </a:p>
        </p:txBody>
      </p:sp>
      <p:sp>
        <p:nvSpPr>
          <p:cNvPr id="2" name="Oval 1">
            <a:extLst>
              <a:ext uri="{FF2B5EF4-FFF2-40B4-BE49-F238E27FC236}">
                <a16:creationId xmlns:a16="http://schemas.microsoft.com/office/drawing/2014/main" id="{5E520317-1E9E-402E-86AB-203F89A2952A}"/>
              </a:ext>
            </a:extLst>
          </p:cNvPr>
          <p:cNvSpPr/>
          <p:nvPr/>
        </p:nvSpPr>
        <p:spPr>
          <a:xfrm>
            <a:off x="3381991" y="1919108"/>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61915"/>
            <a:ext cx="6258782" cy="2554545"/>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Team-mates need to be aware of triggers, to provide support for maintaining possession of the ball. </a:t>
            </a:r>
          </a:p>
          <a:p>
            <a:pPr marL="285750" indent="-285750">
              <a:buFont typeface="Arial" panose="020B0604020202020204" pitchFamily="34" charset="0"/>
              <a:buChar char="•"/>
            </a:pPr>
            <a:r>
              <a:rPr lang="en-GB" sz="1600" dirty="0"/>
              <a:t>Before receiving the ball, the CAM should scan the surrounding area, in order to see who is around him and where his team-mates are. </a:t>
            </a:r>
          </a:p>
          <a:p>
            <a:pPr marL="285750" indent="-285750">
              <a:buFont typeface="Arial" panose="020B0604020202020204" pitchFamily="34" charset="0"/>
              <a:buChar char="•"/>
            </a:pPr>
            <a:r>
              <a:rPr lang="en-GB" sz="1600" dirty="0"/>
              <a:t>If the CAM has space in front of him to dribble the ball forward into, the CAM should look to exploit the space, in order to get nearer the opponents’ goal. </a:t>
            </a:r>
          </a:p>
          <a:p>
            <a:pPr marL="285750" indent="-285750">
              <a:buFont typeface="Arial" panose="020B0604020202020204" pitchFamily="34" charset="0"/>
              <a:buChar char="•"/>
            </a:pPr>
            <a:r>
              <a:rPr lang="en-GB" sz="1600" dirty="0"/>
              <a:t>The attacking players should look to stretch the opponents’ defensive line using the Width and Depth of the pitch. </a:t>
            </a:r>
          </a:p>
        </p:txBody>
      </p:sp>
      <p:sp>
        <p:nvSpPr>
          <p:cNvPr id="4" name="Oval 3">
            <a:extLst>
              <a:ext uri="{FF2B5EF4-FFF2-40B4-BE49-F238E27FC236}">
                <a16:creationId xmlns:a16="http://schemas.microsoft.com/office/drawing/2014/main" id="{2BF8ADF0-16AD-4C2C-8342-83A7CDF312E2}"/>
              </a:ext>
            </a:extLst>
          </p:cNvPr>
          <p:cNvSpPr/>
          <p:nvPr/>
        </p:nvSpPr>
        <p:spPr>
          <a:xfrm>
            <a:off x="4496944" y="223859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399886" y="292718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287148" y="160362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747733" y="101785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279731" y="227774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493181" y="161598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6032DE1-5F8E-43BB-8667-800D312DA8D3}"/>
              </a:ext>
            </a:extLst>
          </p:cNvPr>
          <p:cNvSpPr txBox="1"/>
          <p:nvPr/>
        </p:nvSpPr>
        <p:spPr>
          <a:xfrm>
            <a:off x="2731275" y="1692310"/>
            <a:ext cx="633113" cy="215444"/>
          </a:xfrm>
          <a:prstGeom prst="rect">
            <a:avLst/>
          </a:prstGeom>
          <a:noFill/>
        </p:spPr>
        <p:txBody>
          <a:bodyPr wrap="square" rtlCol="0">
            <a:spAutoFit/>
          </a:bodyPr>
          <a:lstStyle/>
          <a:p>
            <a:r>
              <a:rPr lang="en-GB" sz="800" dirty="0"/>
              <a:t>Option 1</a:t>
            </a:r>
          </a:p>
        </p:txBody>
      </p:sp>
      <p:sp>
        <p:nvSpPr>
          <p:cNvPr id="52" name="TextBox 51">
            <a:extLst>
              <a:ext uri="{FF2B5EF4-FFF2-40B4-BE49-F238E27FC236}">
                <a16:creationId xmlns:a16="http://schemas.microsoft.com/office/drawing/2014/main" id="{663E0809-BA38-4FB6-8233-23FE23845C5F}"/>
              </a:ext>
            </a:extLst>
          </p:cNvPr>
          <p:cNvSpPr txBox="1"/>
          <p:nvPr/>
        </p:nvSpPr>
        <p:spPr>
          <a:xfrm>
            <a:off x="2831929" y="862810"/>
            <a:ext cx="633113" cy="215444"/>
          </a:xfrm>
          <a:prstGeom prst="rect">
            <a:avLst/>
          </a:prstGeom>
          <a:noFill/>
        </p:spPr>
        <p:txBody>
          <a:bodyPr wrap="square" rtlCol="0">
            <a:spAutoFit/>
          </a:bodyPr>
          <a:lstStyle/>
          <a:p>
            <a:r>
              <a:rPr lang="en-GB" sz="800" dirty="0"/>
              <a:t>Option 2</a:t>
            </a:r>
          </a:p>
        </p:txBody>
      </p:sp>
      <p:sp>
        <p:nvSpPr>
          <p:cNvPr id="53" name="TextBox 52">
            <a:extLst>
              <a:ext uri="{FF2B5EF4-FFF2-40B4-BE49-F238E27FC236}">
                <a16:creationId xmlns:a16="http://schemas.microsoft.com/office/drawing/2014/main" id="{2DDC9665-FEC1-435D-8D2C-2DEF984A2A8E}"/>
              </a:ext>
            </a:extLst>
          </p:cNvPr>
          <p:cNvSpPr txBox="1"/>
          <p:nvPr/>
        </p:nvSpPr>
        <p:spPr>
          <a:xfrm>
            <a:off x="2058202" y="2855456"/>
            <a:ext cx="633113" cy="215444"/>
          </a:xfrm>
          <a:prstGeom prst="rect">
            <a:avLst/>
          </a:prstGeom>
          <a:noFill/>
        </p:spPr>
        <p:txBody>
          <a:bodyPr wrap="square" rtlCol="0">
            <a:spAutoFit/>
          </a:bodyPr>
          <a:lstStyle/>
          <a:p>
            <a:r>
              <a:rPr lang="en-GB" sz="800" dirty="0"/>
              <a:t>Option 3</a:t>
            </a:r>
          </a:p>
        </p:txBody>
      </p:sp>
      <p:sp>
        <p:nvSpPr>
          <p:cNvPr id="54" name="Oval 53">
            <a:extLst>
              <a:ext uri="{FF2B5EF4-FFF2-40B4-BE49-F238E27FC236}">
                <a16:creationId xmlns:a16="http://schemas.microsoft.com/office/drawing/2014/main" id="{FDBF66CC-D494-4E1F-99BE-5B259E834E48}"/>
              </a:ext>
            </a:extLst>
          </p:cNvPr>
          <p:cNvSpPr/>
          <p:nvPr/>
        </p:nvSpPr>
        <p:spPr>
          <a:xfrm>
            <a:off x="2563847" y="218027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402131" y="165981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77517" y="115438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650922" y="282263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2861383" y="268962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F4CC9717-710E-48CC-AFE4-D2CF5ADFF068}"/>
              </a:ext>
            </a:extLst>
          </p:cNvPr>
          <p:cNvCxnSpPr>
            <a:cxnSpLocks/>
          </p:cNvCxnSpPr>
          <p:nvPr/>
        </p:nvCxnSpPr>
        <p:spPr>
          <a:xfrm flipH="1" flipV="1">
            <a:off x="3178403" y="1138800"/>
            <a:ext cx="247412" cy="8118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E30D2D-BE79-4637-B342-570BB8FE3769}"/>
              </a:ext>
            </a:extLst>
          </p:cNvPr>
          <p:cNvCxnSpPr>
            <a:cxnSpLocks/>
          </p:cNvCxnSpPr>
          <p:nvPr/>
        </p:nvCxnSpPr>
        <p:spPr>
          <a:xfrm flipH="1">
            <a:off x="2284062" y="2023357"/>
            <a:ext cx="1121636" cy="410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E6D233-7015-48F1-847B-B6FE5EC0BF11}"/>
              </a:ext>
            </a:extLst>
          </p:cNvPr>
          <p:cNvCxnSpPr>
            <a:stCxn id="2" idx="3"/>
          </p:cNvCxnSpPr>
          <p:nvPr/>
        </p:nvCxnSpPr>
        <p:spPr>
          <a:xfrm flipH="1">
            <a:off x="2172778" y="2053837"/>
            <a:ext cx="1232920" cy="660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2C249D56-D398-4E54-826D-909177D96BFD}"/>
              </a:ext>
            </a:extLst>
          </p:cNvPr>
          <p:cNvSpPr/>
          <p:nvPr/>
        </p:nvSpPr>
        <p:spPr>
          <a:xfrm>
            <a:off x="2865387" y="218887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DCEF0EF4-2604-4DA6-94C5-F59EB6458812}"/>
              </a:ext>
            </a:extLst>
          </p:cNvPr>
          <p:cNvCxnSpPr>
            <a:cxnSpLocks/>
            <a:stCxn id="50" idx="0"/>
          </p:cNvCxnSpPr>
          <p:nvPr/>
        </p:nvCxnSpPr>
        <p:spPr>
          <a:xfrm flipH="1" flipV="1">
            <a:off x="2814320" y="1930400"/>
            <a:ext cx="169575" cy="25847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92D4D2-37AF-4D56-8CE9-D0AE9ABC7FE6}"/>
              </a:ext>
            </a:extLst>
          </p:cNvPr>
          <p:cNvCxnSpPr>
            <a:cxnSpLocks/>
          </p:cNvCxnSpPr>
          <p:nvPr/>
        </p:nvCxnSpPr>
        <p:spPr>
          <a:xfrm flipH="1">
            <a:off x="2267665" y="1932619"/>
            <a:ext cx="533211" cy="759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2A6628-7FA6-4788-8CED-E0E40AD9DD6E}"/>
              </a:ext>
            </a:extLst>
          </p:cNvPr>
          <p:cNvCxnSpPr>
            <a:stCxn id="48" idx="1"/>
          </p:cNvCxnSpPr>
          <p:nvPr/>
        </p:nvCxnSpPr>
        <p:spPr>
          <a:xfrm flipH="1" flipV="1">
            <a:off x="2589179" y="1069174"/>
            <a:ext cx="790927" cy="478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C4D0085-49A6-4FBA-AE81-F1C279FDC7A9}"/>
              </a:ext>
            </a:extLst>
          </p:cNvPr>
          <p:cNvCxnSpPr>
            <a:cxnSpLocks/>
          </p:cNvCxnSpPr>
          <p:nvPr/>
        </p:nvCxnSpPr>
        <p:spPr>
          <a:xfrm flipV="1">
            <a:off x="3687321" y="1925232"/>
            <a:ext cx="356354" cy="35189"/>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1F82508-03C5-49E6-8693-FE714AFF408F}"/>
              </a:ext>
            </a:extLst>
          </p:cNvPr>
          <p:cNvCxnSpPr/>
          <p:nvPr/>
        </p:nvCxnSpPr>
        <p:spPr>
          <a:xfrm flipH="1" flipV="1">
            <a:off x="2070456" y="2723591"/>
            <a:ext cx="790927" cy="478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EB8AFC-188A-4D0A-A59D-B306F3B5D894}"/>
              </a:ext>
            </a:extLst>
          </p:cNvPr>
          <p:cNvCxnSpPr/>
          <p:nvPr/>
        </p:nvCxnSpPr>
        <p:spPr>
          <a:xfrm flipH="1" flipV="1">
            <a:off x="2270382" y="3150927"/>
            <a:ext cx="790927" cy="478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E79157A-5E64-4F4A-9FF0-ADFA5F4F4595}"/>
              </a:ext>
            </a:extLst>
          </p:cNvPr>
          <p:cNvSpPr txBox="1"/>
          <p:nvPr/>
        </p:nvSpPr>
        <p:spPr>
          <a:xfrm>
            <a:off x="3591991" y="2003441"/>
            <a:ext cx="633113" cy="215444"/>
          </a:xfrm>
          <a:prstGeom prst="rect">
            <a:avLst/>
          </a:prstGeom>
          <a:noFill/>
        </p:spPr>
        <p:txBody>
          <a:bodyPr wrap="square" rtlCol="0">
            <a:spAutoFit/>
          </a:bodyPr>
          <a:lstStyle/>
          <a:p>
            <a:r>
              <a:rPr lang="en-GB" sz="800" dirty="0"/>
              <a:t>Option 4</a:t>
            </a:r>
          </a:p>
        </p:txBody>
      </p:sp>
      <p:cxnSp>
        <p:nvCxnSpPr>
          <p:cNvPr id="66" name="Straight Connector 65">
            <a:extLst>
              <a:ext uri="{FF2B5EF4-FFF2-40B4-BE49-F238E27FC236}">
                <a16:creationId xmlns:a16="http://schemas.microsoft.com/office/drawing/2014/main" id="{A0E98795-C35D-4420-8B51-852C206C03F6}"/>
              </a:ext>
            </a:extLst>
          </p:cNvPr>
          <p:cNvCxnSpPr>
            <a:cxnSpLocks/>
          </p:cNvCxnSpPr>
          <p:nvPr/>
        </p:nvCxnSpPr>
        <p:spPr>
          <a:xfrm flipH="1">
            <a:off x="3676886" y="1331082"/>
            <a:ext cx="531118" cy="1165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4406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737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102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2802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459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205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927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039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182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93553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3098399" y="307997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657798" y="240429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546039" y="170261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208003" y="119425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033240" y="179108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055096" y="261395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345396" y="107995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277625" y="181610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72872"/>
            <a:ext cx="11077577" cy="2308324"/>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If the CAM had to pass backwards in the Central Defensive Midfielder on the right hand side, as the ball is moving to the CDM the left sided Central Defensive Midfielder should look to move into the space towards the left wing in order to open up the pitch; providing an option for his Central Defensive Midfield partner to pass the ball out to. </a:t>
            </a:r>
          </a:p>
          <a:p>
            <a:pPr algn="just"/>
            <a:endParaRPr lang="en-GB" sz="1600" dirty="0"/>
          </a:p>
          <a:p>
            <a:pPr algn="just"/>
            <a:r>
              <a:rPr lang="en-GB" sz="1600" dirty="0"/>
              <a:t>This then enables the left sided Central Defensive Midfielder to find an alternative way forward, through the Left Wing Back and Winger dropping into pockets of space to receive the ball, or by the Central Defensive Midfielder looking to pass the ball back into the CAM. </a:t>
            </a:r>
          </a:p>
        </p:txBody>
      </p:sp>
      <p:sp>
        <p:nvSpPr>
          <p:cNvPr id="2" name="Oval 1">
            <a:extLst>
              <a:ext uri="{FF2B5EF4-FFF2-40B4-BE49-F238E27FC236}">
                <a16:creationId xmlns:a16="http://schemas.microsoft.com/office/drawing/2014/main" id="{5E520317-1E9E-402E-86AB-203F89A2952A}"/>
              </a:ext>
            </a:extLst>
          </p:cNvPr>
          <p:cNvSpPr/>
          <p:nvPr/>
        </p:nvSpPr>
        <p:spPr>
          <a:xfrm>
            <a:off x="4043675" y="1980129"/>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61915"/>
            <a:ext cx="6258782" cy="2554545"/>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Team-mates need to be aware of triggers, to provide support for maintaining possession of the ball. </a:t>
            </a:r>
          </a:p>
          <a:p>
            <a:pPr marL="285750" indent="-285750">
              <a:buFont typeface="Arial" panose="020B0604020202020204" pitchFamily="34" charset="0"/>
              <a:buChar char="•"/>
            </a:pPr>
            <a:r>
              <a:rPr lang="en-GB" sz="1600" dirty="0"/>
              <a:t>Before receiving the ball, the CDM should scan the surrounding area, in order to see who is around him and where his team-mates are. </a:t>
            </a:r>
          </a:p>
          <a:p>
            <a:pPr marL="285750" indent="-285750">
              <a:buFont typeface="Arial" panose="020B0604020202020204" pitchFamily="34" charset="0"/>
              <a:buChar char="•"/>
            </a:pPr>
            <a:r>
              <a:rPr lang="en-GB" sz="1600" dirty="0"/>
              <a:t>If the CDM has space in front of him to dribble the ball forward into, the CAM should look to exploit the space, in order to get nearer the opponents’ goal. </a:t>
            </a:r>
          </a:p>
          <a:p>
            <a:pPr marL="285750" indent="-285750">
              <a:buFont typeface="Arial" panose="020B0604020202020204" pitchFamily="34" charset="0"/>
              <a:buChar char="•"/>
            </a:pPr>
            <a:r>
              <a:rPr lang="en-GB" sz="1600" dirty="0"/>
              <a:t>The attacking players should look to stretch the opponents’ defensive line using the Width and Depth of the pitch. </a:t>
            </a:r>
          </a:p>
        </p:txBody>
      </p:sp>
      <p:sp>
        <p:nvSpPr>
          <p:cNvPr id="4" name="Oval 3">
            <a:extLst>
              <a:ext uri="{FF2B5EF4-FFF2-40B4-BE49-F238E27FC236}">
                <a16:creationId xmlns:a16="http://schemas.microsoft.com/office/drawing/2014/main" id="{2BF8ADF0-16AD-4C2C-8342-83A7CDF312E2}"/>
              </a:ext>
            </a:extLst>
          </p:cNvPr>
          <p:cNvSpPr/>
          <p:nvPr/>
        </p:nvSpPr>
        <p:spPr>
          <a:xfrm>
            <a:off x="4496944" y="223859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399886" y="292718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287148" y="160362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747733" y="101785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279731" y="227774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493181" y="161598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6032DE1-5F8E-43BB-8667-800D312DA8D3}"/>
              </a:ext>
            </a:extLst>
          </p:cNvPr>
          <p:cNvSpPr txBox="1"/>
          <p:nvPr/>
        </p:nvSpPr>
        <p:spPr>
          <a:xfrm>
            <a:off x="3434845" y="2516596"/>
            <a:ext cx="633113" cy="215444"/>
          </a:xfrm>
          <a:prstGeom prst="rect">
            <a:avLst/>
          </a:prstGeom>
          <a:noFill/>
        </p:spPr>
        <p:txBody>
          <a:bodyPr wrap="square" rtlCol="0">
            <a:spAutoFit/>
          </a:bodyPr>
          <a:lstStyle/>
          <a:p>
            <a:r>
              <a:rPr lang="en-GB" sz="800" dirty="0"/>
              <a:t>Option 1</a:t>
            </a:r>
          </a:p>
        </p:txBody>
      </p:sp>
      <p:sp>
        <p:nvSpPr>
          <p:cNvPr id="52" name="TextBox 51">
            <a:extLst>
              <a:ext uri="{FF2B5EF4-FFF2-40B4-BE49-F238E27FC236}">
                <a16:creationId xmlns:a16="http://schemas.microsoft.com/office/drawing/2014/main" id="{663E0809-BA38-4FB6-8233-23FE23845C5F}"/>
              </a:ext>
            </a:extLst>
          </p:cNvPr>
          <p:cNvSpPr txBox="1"/>
          <p:nvPr/>
        </p:nvSpPr>
        <p:spPr>
          <a:xfrm>
            <a:off x="3958962" y="2956862"/>
            <a:ext cx="633113" cy="215444"/>
          </a:xfrm>
          <a:prstGeom prst="rect">
            <a:avLst/>
          </a:prstGeom>
          <a:noFill/>
        </p:spPr>
        <p:txBody>
          <a:bodyPr wrap="square" rtlCol="0">
            <a:spAutoFit/>
          </a:bodyPr>
          <a:lstStyle/>
          <a:p>
            <a:r>
              <a:rPr lang="en-GB" sz="800" dirty="0"/>
              <a:t>Option 2</a:t>
            </a:r>
          </a:p>
        </p:txBody>
      </p:sp>
      <p:sp>
        <p:nvSpPr>
          <p:cNvPr id="53" name="TextBox 52">
            <a:extLst>
              <a:ext uri="{FF2B5EF4-FFF2-40B4-BE49-F238E27FC236}">
                <a16:creationId xmlns:a16="http://schemas.microsoft.com/office/drawing/2014/main" id="{2DDC9665-FEC1-435D-8D2C-2DEF984A2A8E}"/>
              </a:ext>
            </a:extLst>
          </p:cNvPr>
          <p:cNvSpPr txBox="1"/>
          <p:nvPr/>
        </p:nvSpPr>
        <p:spPr>
          <a:xfrm>
            <a:off x="3450127" y="1870673"/>
            <a:ext cx="633113" cy="215444"/>
          </a:xfrm>
          <a:prstGeom prst="rect">
            <a:avLst/>
          </a:prstGeom>
          <a:noFill/>
        </p:spPr>
        <p:txBody>
          <a:bodyPr wrap="square" rtlCol="0">
            <a:spAutoFit/>
          </a:bodyPr>
          <a:lstStyle/>
          <a:p>
            <a:r>
              <a:rPr lang="en-GB" sz="800" dirty="0"/>
              <a:t>Option 3</a:t>
            </a:r>
          </a:p>
        </p:txBody>
      </p:sp>
      <p:sp>
        <p:nvSpPr>
          <p:cNvPr id="54" name="Oval 53">
            <a:extLst>
              <a:ext uri="{FF2B5EF4-FFF2-40B4-BE49-F238E27FC236}">
                <a16:creationId xmlns:a16="http://schemas.microsoft.com/office/drawing/2014/main" id="{FDBF66CC-D494-4E1F-99BE-5B259E834E48}"/>
              </a:ext>
            </a:extLst>
          </p:cNvPr>
          <p:cNvSpPr/>
          <p:nvPr/>
        </p:nvSpPr>
        <p:spPr>
          <a:xfrm>
            <a:off x="2563847" y="218027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402131" y="165981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77517" y="115438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650922" y="282263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2861383" y="268962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2764261" y="196507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21F82508-03C5-49E6-8693-FE714AFF408F}"/>
              </a:ext>
            </a:extLst>
          </p:cNvPr>
          <p:cNvCxnSpPr>
            <a:cxnSpLocks/>
          </p:cNvCxnSpPr>
          <p:nvPr/>
        </p:nvCxnSpPr>
        <p:spPr>
          <a:xfrm flipV="1">
            <a:off x="3089670" y="2730132"/>
            <a:ext cx="302054" cy="515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EB8AFC-188A-4D0A-A59D-B306F3B5D894}"/>
              </a:ext>
            </a:extLst>
          </p:cNvPr>
          <p:cNvCxnSpPr>
            <a:cxnSpLocks/>
          </p:cNvCxnSpPr>
          <p:nvPr/>
        </p:nvCxnSpPr>
        <p:spPr>
          <a:xfrm flipH="1">
            <a:off x="3331238" y="3087892"/>
            <a:ext cx="650014" cy="1545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AEDA30-CA7D-4DC2-B18C-F97EEAEE7C70}"/>
              </a:ext>
            </a:extLst>
          </p:cNvPr>
          <p:cNvCxnSpPr>
            <a:cxnSpLocks/>
          </p:cNvCxnSpPr>
          <p:nvPr/>
        </p:nvCxnSpPr>
        <p:spPr>
          <a:xfrm>
            <a:off x="4131428" y="2044420"/>
            <a:ext cx="21856" cy="56953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4B67C0B-BCA9-411D-B13D-914C4C6942C6}"/>
              </a:ext>
            </a:extLst>
          </p:cNvPr>
          <p:cNvCxnSpPr>
            <a:stCxn id="46" idx="3"/>
          </p:cNvCxnSpPr>
          <p:nvPr/>
        </p:nvCxnSpPr>
        <p:spPr>
          <a:xfrm flipH="1">
            <a:off x="3942445" y="2830192"/>
            <a:ext cx="147361" cy="23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6C63002-40E6-4742-92E0-837D07B5A7A0}"/>
              </a:ext>
            </a:extLst>
          </p:cNvPr>
          <p:cNvCxnSpPr>
            <a:stCxn id="46" idx="2"/>
          </p:cNvCxnSpPr>
          <p:nvPr/>
        </p:nvCxnSpPr>
        <p:spPr>
          <a:xfrm flipH="1" flipV="1">
            <a:off x="3352800" y="2720600"/>
            <a:ext cx="702296" cy="20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294F767-4C00-47F6-8175-3E71A5B159B6}"/>
              </a:ext>
            </a:extLst>
          </p:cNvPr>
          <p:cNvCxnSpPr>
            <a:cxnSpLocks/>
          </p:cNvCxnSpPr>
          <p:nvPr/>
        </p:nvCxnSpPr>
        <p:spPr>
          <a:xfrm>
            <a:off x="3513814" y="2023228"/>
            <a:ext cx="212886" cy="1697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370DA3F-5CC0-49C4-AF04-9CD745868C2C}"/>
              </a:ext>
            </a:extLst>
          </p:cNvPr>
          <p:cNvCxnSpPr>
            <a:stCxn id="46" idx="1"/>
          </p:cNvCxnSpPr>
          <p:nvPr/>
        </p:nvCxnSpPr>
        <p:spPr>
          <a:xfrm flipH="1" flipV="1">
            <a:off x="3656245" y="2121409"/>
            <a:ext cx="433561" cy="529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3390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6360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0008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27007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3582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1036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8260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89376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0804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48116" y="180176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2972528" y="304436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321075" y="241678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202567" y="167509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3942384" y="109594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632248" y="158725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618974" y="219967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245880" y="88736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2820924" y="144007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62712"/>
            <a:ext cx="11077577" cy="3046988"/>
          </a:xfrm>
          <a:prstGeom prst="rect">
            <a:avLst/>
          </a:prstGeom>
          <a:noFill/>
        </p:spPr>
        <p:txBody>
          <a:bodyPr wrap="square" rtlCol="0">
            <a:spAutoFit/>
          </a:bodyPr>
          <a:lstStyle/>
          <a:p>
            <a:r>
              <a:rPr lang="en-GB" sz="1600" dirty="0"/>
              <a:t>North West London Jets play a 1-4-2-3-1 formation at 11 a-side. </a:t>
            </a:r>
          </a:p>
          <a:p>
            <a:endParaRPr lang="en-GB" sz="1600" dirty="0"/>
          </a:p>
          <a:p>
            <a:r>
              <a:rPr lang="en-GB" sz="1600" dirty="0"/>
              <a:t>In a situation where the ball is out wide with one of the Wingers who is up against the opposing Full Back, and it is too congested for the Wing Back to make an overlap / underlapping run, the Wing Back is best placed for providing an option to pass the ball backwards. </a:t>
            </a:r>
          </a:p>
          <a:p>
            <a:endParaRPr lang="en-GB" sz="1600" dirty="0"/>
          </a:p>
          <a:p>
            <a:r>
              <a:rPr lang="en-GB" sz="1600" dirty="0"/>
              <a:t>The CAM could look to make a run in behind the opposing Full Back to stretch the full back and potentially drag him away from the Winger; opening up space for the Winger to drive to goal with the ball, or find an alternative forward pass. By the CAM making a darting run in behind the Full Back, he provides the Winger in possession of the ball with a forward passing option that can enable the team to penetrate the opposition’s defensive third. </a:t>
            </a:r>
          </a:p>
          <a:p>
            <a:endParaRPr lang="en-GB" sz="1600" dirty="0"/>
          </a:p>
          <a:p>
            <a:endParaRPr lang="en-GB" sz="1600" dirty="0"/>
          </a:p>
        </p:txBody>
      </p:sp>
      <p:sp>
        <p:nvSpPr>
          <p:cNvPr id="2" name="Oval 1">
            <a:extLst>
              <a:ext uri="{FF2B5EF4-FFF2-40B4-BE49-F238E27FC236}">
                <a16:creationId xmlns:a16="http://schemas.microsoft.com/office/drawing/2014/main" id="{5E520317-1E9E-402E-86AB-203F89A2952A}"/>
              </a:ext>
            </a:extLst>
          </p:cNvPr>
          <p:cNvSpPr/>
          <p:nvPr/>
        </p:nvSpPr>
        <p:spPr>
          <a:xfrm>
            <a:off x="3128601" y="934086"/>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51755"/>
            <a:ext cx="6258782" cy="2800767"/>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Team-mates need to be aware of triggers, to provide support for maintaining possession of the ball. </a:t>
            </a:r>
          </a:p>
          <a:p>
            <a:pPr marL="285750" indent="-285750">
              <a:buFont typeface="Arial" panose="020B0604020202020204" pitchFamily="34" charset="0"/>
              <a:buChar char="•"/>
            </a:pPr>
            <a:r>
              <a:rPr lang="en-GB" sz="1600" dirty="0"/>
              <a:t>The Wing Back may be best placed at times to hold their position, providing an option for the ball to be passed backwards to, in order to maintain possession. </a:t>
            </a:r>
          </a:p>
          <a:p>
            <a:pPr marL="285750" indent="-285750">
              <a:buFont typeface="Arial" panose="020B0604020202020204" pitchFamily="34" charset="0"/>
              <a:buChar char="•"/>
            </a:pPr>
            <a:r>
              <a:rPr lang="en-GB" sz="1600" dirty="0"/>
              <a:t>The CAM is a more free roaming position, and by the CAM making a forward run behind the opposing Full Back, he could drag the opponent out of position to create space for the Winger in possession of the ball, or provide an option for a penetrating pass in behind the opponents’ defensive line. </a:t>
            </a:r>
          </a:p>
        </p:txBody>
      </p:sp>
      <p:sp>
        <p:nvSpPr>
          <p:cNvPr id="4" name="Oval 3">
            <a:extLst>
              <a:ext uri="{FF2B5EF4-FFF2-40B4-BE49-F238E27FC236}">
                <a16:creationId xmlns:a16="http://schemas.microsoft.com/office/drawing/2014/main" id="{2BF8ADF0-16AD-4C2C-8342-83A7CDF312E2}"/>
              </a:ext>
            </a:extLst>
          </p:cNvPr>
          <p:cNvSpPr/>
          <p:nvPr/>
        </p:nvSpPr>
        <p:spPr>
          <a:xfrm>
            <a:off x="3949057" y="224669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2913000" y="277637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074837" y="159323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200400" y="137191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966118" y="224730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580505" y="161844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6032DE1-5F8E-43BB-8667-800D312DA8D3}"/>
              </a:ext>
            </a:extLst>
          </p:cNvPr>
          <p:cNvSpPr txBox="1"/>
          <p:nvPr/>
        </p:nvSpPr>
        <p:spPr>
          <a:xfrm>
            <a:off x="2731275" y="1682150"/>
            <a:ext cx="633113" cy="215444"/>
          </a:xfrm>
          <a:prstGeom prst="rect">
            <a:avLst/>
          </a:prstGeom>
          <a:noFill/>
        </p:spPr>
        <p:txBody>
          <a:bodyPr wrap="square" rtlCol="0">
            <a:spAutoFit/>
          </a:bodyPr>
          <a:lstStyle/>
          <a:p>
            <a:r>
              <a:rPr lang="en-GB" sz="800" dirty="0"/>
              <a:t>Option 1</a:t>
            </a:r>
          </a:p>
        </p:txBody>
      </p:sp>
      <p:sp>
        <p:nvSpPr>
          <p:cNvPr id="53" name="TextBox 52">
            <a:extLst>
              <a:ext uri="{FF2B5EF4-FFF2-40B4-BE49-F238E27FC236}">
                <a16:creationId xmlns:a16="http://schemas.microsoft.com/office/drawing/2014/main" id="{2DDC9665-FEC1-435D-8D2C-2DEF984A2A8E}"/>
              </a:ext>
            </a:extLst>
          </p:cNvPr>
          <p:cNvSpPr txBox="1"/>
          <p:nvPr/>
        </p:nvSpPr>
        <p:spPr>
          <a:xfrm>
            <a:off x="2124384" y="967602"/>
            <a:ext cx="633113" cy="215444"/>
          </a:xfrm>
          <a:prstGeom prst="rect">
            <a:avLst/>
          </a:prstGeom>
          <a:noFill/>
        </p:spPr>
        <p:txBody>
          <a:bodyPr wrap="square" rtlCol="0">
            <a:spAutoFit/>
          </a:bodyPr>
          <a:lstStyle/>
          <a:p>
            <a:r>
              <a:rPr lang="en-GB" sz="800" dirty="0"/>
              <a:t>Option 2</a:t>
            </a:r>
          </a:p>
        </p:txBody>
      </p:sp>
      <p:sp>
        <p:nvSpPr>
          <p:cNvPr id="54" name="Oval 53">
            <a:extLst>
              <a:ext uri="{FF2B5EF4-FFF2-40B4-BE49-F238E27FC236}">
                <a16:creationId xmlns:a16="http://schemas.microsoft.com/office/drawing/2014/main" id="{FDBF66CC-D494-4E1F-99BE-5B259E834E48}"/>
              </a:ext>
            </a:extLst>
          </p:cNvPr>
          <p:cNvSpPr/>
          <p:nvPr/>
        </p:nvSpPr>
        <p:spPr>
          <a:xfrm>
            <a:off x="2007625" y="212779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046008" y="147652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657191" y="101269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281144" y="272164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2460849" y="231392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2223834" y="179081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7E79157A-5E64-4F4A-9FF0-ADFA5F4F4595}"/>
              </a:ext>
            </a:extLst>
          </p:cNvPr>
          <p:cNvSpPr txBox="1"/>
          <p:nvPr/>
        </p:nvSpPr>
        <p:spPr>
          <a:xfrm>
            <a:off x="3389278" y="1190015"/>
            <a:ext cx="633113" cy="215444"/>
          </a:xfrm>
          <a:prstGeom prst="rect">
            <a:avLst/>
          </a:prstGeom>
          <a:noFill/>
        </p:spPr>
        <p:txBody>
          <a:bodyPr wrap="square" rtlCol="0">
            <a:spAutoFit/>
          </a:bodyPr>
          <a:lstStyle/>
          <a:p>
            <a:r>
              <a:rPr lang="en-GB" sz="800" dirty="0"/>
              <a:t>Option 3</a:t>
            </a:r>
          </a:p>
        </p:txBody>
      </p:sp>
      <p:cxnSp>
        <p:nvCxnSpPr>
          <p:cNvPr id="9" name="Straight Connector 8">
            <a:extLst>
              <a:ext uri="{FF2B5EF4-FFF2-40B4-BE49-F238E27FC236}">
                <a16:creationId xmlns:a16="http://schemas.microsoft.com/office/drawing/2014/main" id="{2C0CB014-6D62-4DA5-9DEB-4160E6A717EC}"/>
              </a:ext>
            </a:extLst>
          </p:cNvPr>
          <p:cNvCxnSpPr>
            <a:stCxn id="49" idx="1"/>
          </p:cNvCxnSpPr>
          <p:nvPr/>
        </p:nvCxnSpPr>
        <p:spPr>
          <a:xfrm flipH="1" flipV="1">
            <a:off x="2046008" y="1080648"/>
            <a:ext cx="809626" cy="3965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0926359-1ADC-4E3D-A8DF-6687710F07A1}"/>
              </a:ext>
            </a:extLst>
          </p:cNvPr>
          <p:cNvCxnSpPr>
            <a:stCxn id="2" idx="1"/>
          </p:cNvCxnSpPr>
          <p:nvPr/>
        </p:nvCxnSpPr>
        <p:spPr>
          <a:xfrm flipH="1">
            <a:off x="2016273" y="957202"/>
            <a:ext cx="1136035" cy="554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EAC6396-B2D9-4D9D-9042-F1BF6CDB7590}"/>
              </a:ext>
            </a:extLst>
          </p:cNvPr>
          <p:cNvCxnSpPr>
            <a:cxnSpLocks/>
            <a:stCxn id="2" idx="4"/>
            <a:endCxn id="44" idx="2"/>
          </p:cNvCxnSpPr>
          <p:nvPr/>
        </p:nvCxnSpPr>
        <p:spPr>
          <a:xfrm>
            <a:off x="3209543" y="1091931"/>
            <a:ext cx="732841" cy="1306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734B183-EE87-45CF-9C60-D503910B2B7F}"/>
              </a:ext>
            </a:extLst>
          </p:cNvPr>
          <p:cNvCxnSpPr>
            <a:stCxn id="2" idx="4"/>
            <a:endCxn id="49" idx="0"/>
          </p:cNvCxnSpPr>
          <p:nvPr/>
        </p:nvCxnSpPr>
        <p:spPr>
          <a:xfrm flipH="1">
            <a:off x="2939432" y="1091931"/>
            <a:ext cx="270111" cy="348144"/>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4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F7FEDB-DB44-43C9-B38E-CDEB9F1B865B}"/>
              </a:ext>
            </a:extLst>
          </p:cNvPr>
          <p:cNvSpPr txBox="1"/>
          <p:nvPr/>
        </p:nvSpPr>
        <p:spPr>
          <a:xfrm>
            <a:off x="1136429" y="322765"/>
            <a:ext cx="7474172" cy="733876"/>
          </a:xfrm>
          <a:prstGeom prst="rect">
            <a:avLst/>
          </a:prstGeom>
        </p:spPr>
        <p:txBody>
          <a:bodyPr vert="horz" lIns="91440" tIns="45720" rIns="91440" bIns="45720" rtlCol="0" anchor="ctr">
            <a:normAutofit/>
          </a:bodyPr>
          <a:lstStyle>
            <a:lvl1pPr>
              <a:lnSpc>
                <a:spcPct val="90000"/>
              </a:lnSpc>
              <a:spcBef>
                <a:spcPct val="0"/>
              </a:spcBef>
              <a:buNone/>
              <a:defRPr sz="4000" b="1">
                <a:latin typeface="+mj-lt"/>
                <a:ea typeface="+mj-ea"/>
                <a:cs typeface="+mj-cs"/>
              </a:defRPr>
            </a:lvl1pPr>
          </a:lstStyle>
          <a:p>
            <a:r>
              <a:rPr lang="en-US" dirty="0"/>
              <a:t>Contents</a:t>
            </a:r>
          </a:p>
        </p:txBody>
      </p:sp>
      <p:sp>
        <p:nvSpPr>
          <p:cNvPr id="5" name="TextBox 4">
            <a:extLst>
              <a:ext uri="{FF2B5EF4-FFF2-40B4-BE49-F238E27FC236}">
                <a16:creationId xmlns:a16="http://schemas.microsoft.com/office/drawing/2014/main" id="{BE8C1A7D-2EB2-4241-BB09-00B48347D37C}"/>
              </a:ext>
            </a:extLst>
          </p:cNvPr>
          <p:cNvSpPr txBox="1"/>
          <p:nvPr/>
        </p:nvSpPr>
        <p:spPr>
          <a:xfrm>
            <a:off x="973869" y="1056641"/>
            <a:ext cx="6467867" cy="5333998"/>
          </a:xfrm>
          <a:prstGeom prst="rect">
            <a:avLst/>
          </a:prstGeom>
        </p:spPr>
        <p:txBody>
          <a:bodyPr vert="horz" lIns="91440" tIns="45720" rIns="91440" bIns="45720" rtlCol="0" anchor="ctr">
            <a:normAutofit/>
          </a:bodyPr>
          <a:lstStyle/>
          <a:p>
            <a:pPr marL="457200" indent="-342900">
              <a:lnSpc>
                <a:spcPct val="90000"/>
              </a:lnSpc>
              <a:spcAft>
                <a:spcPts val="600"/>
              </a:spcAft>
              <a:buFont typeface="+mj-lt"/>
              <a:buAutoNum type="arabicPeriod"/>
            </a:pPr>
            <a:r>
              <a:rPr lang="en-US" dirty="0"/>
              <a:t>Club’s Values			3</a:t>
            </a:r>
          </a:p>
          <a:p>
            <a:pPr marL="457200" indent="-342900">
              <a:lnSpc>
                <a:spcPct val="90000"/>
              </a:lnSpc>
              <a:spcAft>
                <a:spcPts val="600"/>
              </a:spcAft>
              <a:buFont typeface="+mj-lt"/>
              <a:buAutoNum type="arabicPeriod"/>
            </a:pPr>
            <a:r>
              <a:rPr lang="en-US" dirty="0"/>
              <a:t>Club’s Purpose			7</a:t>
            </a:r>
          </a:p>
          <a:p>
            <a:pPr marL="457200" indent="-342900">
              <a:lnSpc>
                <a:spcPct val="90000"/>
              </a:lnSpc>
              <a:spcAft>
                <a:spcPts val="600"/>
              </a:spcAft>
              <a:buFont typeface="+mj-lt"/>
              <a:buAutoNum type="arabicPeriod"/>
            </a:pPr>
            <a:r>
              <a:rPr lang="en-US" dirty="0"/>
              <a:t>How We Play			10</a:t>
            </a:r>
          </a:p>
          <a:p>
            <a:pPr marL="457200" indent="-342900">
              <a:lnSpc>
                <a:spcPct val="90000"/>
              </a:lnSpc>
              <a:spcAft>
                <a:spcPts val="600"/>
              </a:spcAft>
              <a:buFont typeface="+mj-lt"/>
              <a:buAutoNum type="arabicPeriod"/>
            </a:pPr>
            <a:r>
              <a:rPr lang="en-US" dirty="0"/>
              <a:t>The Future Player		64</a:t>
            </a:r>
          </a:p>
          <a:p>
            <a:pPr marL="457200" indent="-342900">
              <a:lnSpc>
                <a:spcPct val="90000"/>
              </a:lnSpc>
              <a:spcAft>
                <a:spcPts val="600"/>
              </a:spcAft>
              <a:buFont typeface="+mj-lt"/>
              <a:buAutoNum type="arabicPeriod"/>
            </a:pPr>
            <a:r>
              <a:rPr lang="en-US" dirty="0"/>
              <a:t>How we Coach	</a:t>
            </a:r>
            <a:r>
              <a:rPr lang="en-US"/>
              <a:t>	82</a:t>
            </a:r>
            <a:endParaRPr lang="en-US" dirty="0"/>
          </a:p>
          <a:p>
            <a:pPr marL="800100" lvl="1" indent="-228600">
              <a:lnSpc>
                <a:spcPct val="90000"/>
              </a:lnSpc>
              <a:spcAft>
                <a:spcPts val="600"/>
              </a:spcAft>
              <a:buFont typeface="Arial" panose="020B0604020202020204" pitchFamily="34" charset="0"/>
              <a:buChar char="•"/>
            </a:pPr>
            <a:endParaRPr lang="en-US" dirty="0"/>
          </a:p>
          <a:p>
            <a:pPr lvl="1" indent="-228600">
              <a:lnSpc>
                <a:spcPct val="90000"/>
              </a:lnSpc>
              <a:spcAft>
                <a:spcPts val="600"/>
              </a:spcAft>
              <a:buFont typeface="Arial" panose="020B0604020202020204" pitchFamily="34" charset="0"/>
              <a:buChar char="•"/>
            </a:pPr>
            <a:endParaRPr lang="en-US" dirty="0"/>
          </a:p>
        </p:txBody>
      </p:sp>
      <p:pic>
        <p:nvPicPr>
          <p:cNvPr id="10" name="Graphic 9" descr="Soccer">
            <a:extLst>
              <a:ext uri="{FF2B5EF4-FFF2-40B4-BE49-F238E27FC236}">
                <a16:creationId xmlns:a16="http://schemas.microsoft.com/office/drawing/2014/main" id="{D344C2E4-04FF-4980-B844-0F548E2F71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6550" y="2241495"/>
            <a:ext cx="2375010" cy="2375010"/>
          </a:xfrm>
          <a:prstGeom prst="rect">
            <a:avLst/>
          </a:prstGeom>
        </p:spPr>
      </p:pic>
    </p:spTree>
    <p:extLst>
      <p:ext uri="{BB962C8B-B14F-4D97-AF65-F5344CB8AC3E}">
        <p14:creationId xmlns:p14="http://schemas.microsoft.com/office/powerpoint/2010/main" val="243115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144061"/>
            <a:ext cx="10172066" cy="835500"/>
          </a:xfrm>
        </p:spPr>
        <p:txBody>
          <a:bodyPr vert="horz" lIns="91440" tIns="45720" rIns="91440" bIns="45720" rtlCol="0" anchor="ctr">
            <a:normAutofit/>
          </a:bodyPr>
          <a:lstStyle/>
          <a:p>
            <a:r>
              <a:rPr lang="en-US" b="1" dirty="0"/>
              <a:t>How we Play –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737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102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2802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459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205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927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039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182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93553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2259421" y="303119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3779493" y="244339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3983811" y="169153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2960090" y="128888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061288" y="174522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2938555" y="235928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2524856" y="163442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72872"/>
            <a:ext cx="11077577" cy="3046988"/>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If a penetrating pass has been played in behind the opposition’s defensive unit, then the team should get forward to support the attack, with both Wingers and Wing Backs  looking to provide attacking width to the attack, whilst the Striker and CAM operate more centrally. </a:t>
            </a:r>
          </a:p>
          <a:p>
            <a:pPr algn="just"/>
            <a:endParaRPr lang="en-GB" sz="1600" dirty="0"/>
          </a:p>
          <a:p>
            <a:pPr algn="just"/>
            <a:r>
              <a:rPr lang="en-GB" sz="1600" dirty="0"/>
              <a:t>As the team attacks, the Central Defensive Midfield and Defensive Unit move forward to keep the distances between each unit small and compact. This enables the team to regain possession quickly, if there is a transition in possession. </a:t>
            </a:r>
          </a:p>
          <a:p>
            <a:pPr algn="just"/>
            <a:endParaRPr lang="en-GB" sz="1600" dirty="0"/>
          </a:p>
          <a:p>
            <a:pPr algn="just"/>
            <a:r>
              <a:rPr lang="en-GB" sz="1600" dirty="0"/>
              <a:t>The Goalkeeper should also be on the edge of his penalty area when the ball is in the opponents’ half or in and around the half way line, so that he can sweep up any loose balls that may be played into the space vacated by the Defence, if the opponents gain possession of the ball and look to counter-attack. </a:t>
            </a:r>
          </a:p>
        </p:txBody>
      </p:sp>
      <p:sp>
        <p:nvSpPr>
          <p:cNvPr id="2" name="Oval 1">
            <a:extLst>
              <a:ext uri="{FF2B5EF4-FFF2-40B4-BE49-F238E27FC236}">
                <a16:creationId xmlns:a16="http://schemas.microsoft.com/office/drawing/2014/main" id="{5E520317-1E9E-402E-86AB-203F89A2952A}"/>
              </a:ext>
            </a:extLst>
          </p:cNvPr>
          <p:cNvSpPr/>
          <p:nvPr/>
        </p:nvSpPr>
        <p:spPr>
          <a:xfrm>
            <a:off x="1962679" y="1944434"/>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14F6B58-F2AB-49EB-BA33-90E0CF1507FB}"/>
              </a:ext>
            </a:extLst>
          </p:cNvPr>
          <p:cNvSpPr txBox="1"/>
          <p:nvPr/>
        </p:nvSpPr>
        <p:spPr>
          <a:xfrm>
            <a:off x="5933218" y="861915"/>
            <a:ext cx="6258782" cy="2554545"/>
          </a:xfrm>
          <a:prstGeom prst="rect">
            <a:avLst/>
          </a:prstGeom>
          <a:noFill/>
        </p:spPr>
        <p:txBody>
          <a:bodyPr wrap="square" rtlCol="0">
            <a:spAutoFit/>
          </a:bodyPr>
          <a:lstStyle/>
          <a:p>
            <a:r>
              <a:rPr lang="en-GB" sz="1600" b="1" dirty="0"/>
              <a:t>Key Points:</a:t>
            </a:r>
          </a:p>
          <a:p>
            <a:pPr marL="285750" indent="-285750">
              <a:buFont typeface="Arial" panose="020B0604020202020204" pitchFamily="34" charset="0"/>
              <a:buChar char="•"/>
            </a:pPr>
            <a:r>
              <a:rPr lang="en-GB" sz="1600" dirty="0"/>
              <a:t>A trigger for a penetrating pass to be played in behind the opponents backline has to be a movement of intent from either the Striker, CAM or respective Wingers. </a:t>
            </a:r>
          </a:p>
          <a:p>
            <a:pPr marL="285750" indent="-285750">
              <a:buFont typeface="Arial" panose="020B0604020202020204" pitchFamily="34" charset="0"/>
              <a:buChar char="•"/>
            </a:pPr>
            <a:r>
              <a:rPr lang="en-GB" sz="1600" dirty="0"/>
              <a:t>When a penetrating pass has been played, the Striker, CAM, Wingers and Wing Backs should look to get forward to enable the team to attack in numbers. </a:t>
            </a:r>
          </a:p>
          <a:p>
            <a:pPr marL="285750" indent="-285750">
              <a:buFont typeface="Arial" panose="020B0604020202020204" pitchFamily="34" charset="0"/>
              <a:buChar char="•"/>
            </a:pPr>
            <a:r>
              <a:rPr lang="en-GB" sz="1600" dirty="0"/>
              <a:t>As the team attack, the Central Defensive Midfielders and Centre Backs should move forward to keep the distances between the Units compact. </a:t>
            </a:r>
          </a:p>
        </p:txBody>
      </p:sp>
      <p:sp>
        <p:nvSpPr>
          <p:cNvPr id="4" name="Oval 3">
            <a:extLst>
              <a:ext uri="{FF2B5EF4-FFF2-40B4-BE49-F238E27FC236}">
                <a16:creationId xmlns:a16="http://schemas.microsoft.com/office/drawing/2014/main" id="{2BF8ADF0-16AD-4C2C-8342-83A7CDF312E2}"/>
              </a:ext>
            </a:extLst>
          </p:cNvPr>
          <p:cNvSpPr/>
          <p:nvPr/>
        </p:nvSpPr>
        <p:spPr>
          <a:xfrm>
            <a:off x="3428907" y="227547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2632909" y="277539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3583782" y="159642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077142" y="104688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717949" y="219838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784519" y="169860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63E0809-BA38-4FB6-8233-23FE23845C5F}"/>
              </a:ext>
            </a:extLst>
          </p:cNvPr>
          <p:cNvSpPr txBox="1"/>
          <p:nvPr/>
        </p:nvSpPr>
        <p:spPr>
          <a:xfrm>
            <a:off x="1567457" y="1158351"/>
            <a:ext cx="633113" cy="215444"/>
          </a:xfrm>
          <a:prstGeom prst="rect">
            <a:avLst/>
          </a:prstGeom>
          <a:noFill/>
        </p:spPr>
        <p:txBody>
          <a:bodyPr wrap="square" rtlCol="0">
            <a:spAutoFit/>
          </a:bodyPr>
          <a:lstStyle/>
          <a:p>
            <a:r>
              <a:rPr lang="en-GB" sz="800" dirty="0"/>
              <a:t>Option 2</a:t>
            </a:r>
          </a:p>
        </p:txBody>
      </p:sp>
      <p:sp>
        <p:nvSpPr>
          <p:cNvPr id="53" name="TextBox 52">
            <a:extLst>
              <a:ext uri="{FF2B5EF4-FFF2-40B4-BE49-F238E27FC236}">
                <a16:creationId xmlns:a16="http://schemas.microsoft.com/office/drawing/2014/main" id="{2DDC9665-FEC1-435D-8D2C-2DEF984A2A8E}"/>
              </a:ext>
            </a:extLst>
          </p:cNvPr>
          <p:cNvSpPr txBox="1"/>
          <p:nvPr/>
        </p:nvSpPr>
        <p:spPr>
          <a:xfrm>
            <a:off x="2068294" y="1789487"/>
            <a:ext cx="633113" cy="215444"/>
          </a:xfrm>
          <a:prstGeom prst="rect">
            <a:avLst/>
          </a:prstGeom>
          <a:noFill/>
        </p:spPr>
        <p:txBody>
          <a:bodyPr wrap="square" rtlCol="0">
            <a:spAutoFit/>
          </a:bodyPr>
          <a:lstStyle/>
          <a:p>
            <a:r>
              <a:rPr lang="en-GB" sz="800" dirty="0"/>
              <a:t>Option 3</a:t>
            </a:r>
          </a:p>
        </p:txBody>
      </p:sp>
      <p:sp>
        <p:nvSpPr>
          <p:cNvPr id="54" name="Oval 53">
            <a:extLst>
              <a:ext uri="{FF2B5EF4-FFF2-40B4-BE49-F238E27FC236}">
                <a16:creationId xmlns:a16="http://schemas.microsoft.com/office/drawing/2014/main" id="{FDBF66CC-D494-4E1F-99BE-5B259E834E48}"/>
              </a:ext>
            </a:extLst>
          </p:cNvPr>
          <p:cNvSpPr/>
          <p:nvPr/>
        </p:nvSpPr>
        <p:spPr>
          <a:xfrm>
            <a:off x="2221971" y="225519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434171" y="126862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1933265" y="254404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1977471" y="277541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2095979" y="195962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7E79157A-5E64-4F4A-9FF0-ADFA5F4F4595}"/>
              </a:ext>
            </a:extLst>
          </p:cNvPr>
          <p:cNvSpPr txBox="1"/>
          <p:nvPr/>
        </p:nvSpPr>
        <p:spPr>
          <a:xfrm>
            <a:off x="1293081" y="2785616"/>
            <a:ext cx="633113" cy="215444"/>
          </a:xfrm>
          <a:prstGeom prst="rect">
            <a:avLst/>
          </a:prstGeom>
          <a:noFill/>
        </p:spPr>
        <p:txBody>
          <a:bodyPr wrap="square" rtlCol="0">
            <a:spAutoFit/>
          </a:bodyPr>
          <a:lstStyle/>
          <a:p>
            <a:r>
              <a:rPr lang="en-GB" sz="800" dirty="0"/>
              <a:t>Option 2</a:t>
            </a:r>
          </a:p>
        </p:txBody>
      </p:sp>
      <p:sp>
        <p:nvSpPr>
          <p:cNvPr id="51" name="Oval 50">
            <a:extLst>
              <a:ext uri="{FF2B5EF4-FFF2-40B4-BE49-F238E27FC236}">
                <a16:creationId xmlns:a16="http://schemas.microsoft.com/office/drawing/2014/main" id="{97504D10-F70B-477B-8E27-085BD3D6CAFC}"/>
              </a:ext>
            </a:extLst>
          </p:cNvPr>
          <p:cNvSpPr/>
          <p:nvPr/>
        </p:nvSpPr>
        <p:spPr>
          <a:xfrm>
            <a:off x="956499" y="1963489"/>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E6081FA-346A-48BE-A3DF-CC5363BB9747}"/>
              </a:ext>
            </a:extLst>
          </p:cNvPr>
          <p:cNvCxnSpPr>
            <a:stCxn id="47" idx="2"/>
          </p:cNvCxnSpPr>
          <p:nvPr/>
        </p:nvCxnSpPr>
        <p:spPr>
          <a:xfrm flipH="1" flipV="1">
            <a:off x="1419225" y="2536670"/>
            <a:ext cx="558246" cy="3654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DE2F35-492A-4BE6-9040-8D81B20D37D6}"/>
              </a:ext>
            </a:extLst>
          </p:cNvPr>
          <p:cNvCxnSpPr>
            <a:stCxn id="48" idx="3"/>
          </p:cNvCxnSpPr>
          <p:nvPr/>
        </p:nvCxnSpPr>
        <p:spPr>
          <a:xfrm flipH="1">
            <a:off x="1508045" y="1317055"/>
            <a:ext cx="833179" cy="1772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0FBACE-5324-434E-9C89-445A6FA19964}"/>
              </a:ext>
            </a:extLst>
          </p:cNvPr>
          <p:cNvCxnSpPr>
            <a:stCxn id="41" idx="3"/>
          </p:cNvCxnSpPr>
          <p:nvPr/>
        </p:nvCxnSpPr>
        <p:spPr>
          <a:xfrm flipH="1" flipV="1">
            <a:off x="1309413" y="3039706"/>
            <a:ext cx="984718" cy="2077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488521-844C-479C-B742-04BE2CED418A}"/>
              </a:ext>
            </a:extLst>
          </p:cNvPr>
          <p:cNvCxnSpPr>
            <a:cxnSpLocks/>
          </p:cNvCxnSpPr>
          <p:nvPr/>
        </p:nvCxnSpPr>
        <p:spPr>
          <a:xfrm flipH="1" flipV="1">
            <a:off x="1618748" y="1087744"/>
            <a:ext cx="1412145" cy="2421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5F7EF2A-9BD8-4C94-A399-0EABDBED9D6B}"/>
              </a:ext>
            </a:extLst>
          </p:cNvPr>
          <p:cNvSpPr/>
          <p:nvPr/>
        </p:nvSpPr>
        <p:spPr>
          <a:xfrm>
            <a:off x="2306514" y="110081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10A1C9C5-1B13-4962-9D9D-FBE09F4094EA}"/>
              </a:ext>
            </a:extLst>
          </p:cNvPr>
          <p:cNvCxnSpPr/>
          <p:nvPr/>
        </p:nvCxnSpPr>
        <p:spPr>
          <a:xfrm flipH="1">
            <a:off x="1354041" y="1998566"/>
            <a:ext cx="591281" cy="496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12813B-0CB2-4407-B3B7-954C75A5E4C3}"/>
              </a:ext>
            </a:extLst>
          </p:cNvPr>
          <p:cNvCxnSpPr>
            <a:cxnSpLocks/>
          </p:cNvCxnSpPr>
          <p:nvPr/>
        </p:nvCxnSpPr>
        <p:spPr>
          <a:xfrm flipH="1">
            <a:off x="1846070" y="1734628"/>
            <a:ext cx="726536" cy="729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9D8F1613-814F-4D33-A4F9-ABD1BC35514C}"/>
              </a:ext>
            </a:extLst>
          </p:cNvPr>
          <p:cNvSpPr/>
          <p:nvPr/>
        </p:nvSpPr>
        <p:spPr>
          <a:xfrm>
            <a:off x="2068294" y="165299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01B36652-22D0-43AC-ADB8-965B4BC3D67F}"/>
              </a:ext>
            </a:extLst>
          </p:cNvPr>
          <p:cNvSpPr txBox="1"/>
          <p:nvPr/>
        </p:nvSpPr>
        <p:spPr>
          <a:xfrm>
            <a:off x="1272293" y="2044646"/>
            <a:ext cx="633113" cy="215444"/>
          </a:xfrm>
          <a:prstGeom prst="rect">
            <a:avLst/>
          </a:prstGeom>
          <a:noFill/>
        </p:spPr>
        <p:txBody>
          <a:bodyPr wrap="square" rtlCol="0">
            <a:spAutoFit/>
          </a:bodyPr>
          <a:lstStyle/>
          <a:p>
            <a:r>
              <a:rPr lang="en-GB" sz="800" dirty="0"/>
              <a:t>Option 1</a:t>
            </a:r>
          </a:p>
        </p:txBody>
      </p:sp>
    </p:spTree>
    <p:extLst>
      <p:ext uri="{BB962C8B-B14F-4D97-AF65-F5344CB8AC3E}">
        <p14:creationId xmlns:p14="http://schemas.microsoft.com/office/powerpoint/2010/main" val="275916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C70-B52B-4B06-93CA-8B877CA03B27}"/>
              </a:ext>
            </a:extLst>
          </p:cNvPr>
          <p:cNvSpPr>
            <a:spLocks noGrp="1"/>
          </p:cNvSpPr>
          <p:nvPr>
            <p:ph type="title"/>
          </p:nvPr>
        </p:nvSpPr>
        <p:spPr>
          <a:xfrm>
            <a:off x="838200" y="204470"/>
            <a:ext cx="10515600" cy="671195"/>
          </a:xfrm>
        </p:spPr>
        <p:txBody>
          <a:bodyPr vert="horz" lIns="91440" tIns="45720" rIns="91440" bIns="45720" rtlCol="0" anchor="ctr">
            <a:normAutofit fontScale="90000"/>
          </a:bodyPr>
          <a:lstStyle/>
          <a:p>
            <a:r>
              <a:rPr lang="en-GB" b="1" dirty="0"/>
              <a:t>Out of Possession Playing Philosophy</a:t>
            </a:r>
          </a:p>
        </p:txBody>
      </p:sp>
      <p:sp>
        <p:nvSpPr>
          <p:cNvPr id="4" name="TextBox 3">
            <a:extLst>
              <a:ext uri="{FF2B5EF4-FFF2-40B4-BE49-F238E27FC236}">
                <a16:creationId xmlns:a16="http://schemas.microsoft.com/office/drawing/2014/main" id="{06C13B76-4E25-43C1-A3FA-2FA57461448B}"/>
              </a:ext>
            </a:extLst>
          </p:cNvPr>
          <p:cNvSpPr txBox="1"/>
          <p:nvPr/>
        </p:nvSpPr>
        <p:spPr>
          <a:xfrm>
            <a:off x="198120" y="798731"/>
            <a:ext cx="11795760" cy="646331"/>
          </a:xfrm>
          <a:prstGeom prst="rect">
            <a:avLst/>
          </a:prstGeom>
          <a:noFill/>
        </p:spPr>
        <p:txBody>
          <a:bodyPr wrap="square" rtlCol="0">
            <a:spAutoFit/>
          </a:bodyPr>
          <a:lstStyle/>
          <a:p>
            <a:r>
              <a:rPr lang="en-GB" i="1" dirty="0">
                <a:solidFill>
                  <a:srgbClr val="C00000"/>
                </a:solidFill>
              </a:rPr>
              <a:t>“We want to be tactically flexible and adaptable when out of possession, but ultimately compact, disciplined and hard to breakdown”. </a:t>
            </a:r>
          </a:p>
        </p:txBody>
      </p:sp>
      <p:sp>
        <p:nvSpPr>
          <p:cNvPr id="3" name="TextBox 2">
            <a:extLst>
              <a:ext uri="{FF2B5EF4-FFF2-40B4-BE49-F238E27FC236}">
                <a16:creationId xmlns:a16="http://schemas.microsoft.com/office/drawing/2014/main" id="{83754D94-BDD2-47D8-88AD-4D150E661639}"/>
              </a:ext>
            </a:extLst>
          </p:cNvPr>
          <p:cNvSpPr txBox="1"/>
          <p:nvPr/>
        </p:nvSpPr>
        <p:spPr>
          <a:xfrm>
            <a:off x="838200" y="1638300"/>
            <a:ext cx="10515600" cy="3539430"/>
          </a:xfrm>
          <a:prstGeom prst="rect">
            <a:avLst/>
          </a:prstGeom>
          <a:noFill/>
        </p:spPr>
        <p:txBody>
          <a:bodyPr wrap="square" rtlCol="0">
            <a:spAutoFit/>
          </a:bodyPr>
          <a:lstStyle/>
          <a:p>
            <a:r>
              <a:rPr lang="en-GB" sz="1600" dirty="0"/>
              <a:t>By the use of the term “Tactically Flexible”, we are referring to being able to operate a High Press, Mid-Block or Low-Block, when out of possession. This enables us to adapt our approach depending on the strengths and weaknesses of the opposition. </a:t>
            </a:r>
          </a:p>
          <a:p>
            <a:endParaRPr lang="en-GB" sz="1600" dirty="0"/>
          </a:p>
          <a:p>
            <a:r>
              <a:rPr lang="en-GB" sz="1600" dirty="0"/>
              <a:t>Regardless of whether we operate a High Press, Mid-Block or Low-Block, we always want to defend compactly, with discipline, and be difficult for opponents to breakdown. </a:t>
            </a:r>
          </a:p>
          <a:p>
            <a:endParaRPr lang="en-GB" sz="1600" dirty="0"/>
          </a:p>
          <a:p>
            <a:r>
              <a:rPr lang="en-GB" sz="1600" dirty="0"/>
              <a:t>Compact defending within and between the individual Units (Defence, Midfield, Attack) aims to limit the spaces available for opponents to play into and through the lines. </a:t>
            </a:r>
          </a:p>
          <a:p>
            <a:endParaRPr lang="en-GB" sz="1600" dirty="0"/>
          </a:p>
          <a:p>
            <a:r>
              <a:rPr lang="en-GB" sz="1600" dirty="0"/>
              <a:t>A disciplined approach looks to prevent our players from being dragged out of position, which could disrupt our compact shape, and in doing so make is easier for opponents to break us down. In addition, we need to be disciplined in our timing as to when to challenge for possession of the ball, rather than dive in for a tackle at the earliest opportunity. This requires players to be patient and in control of their instincts. </a:t>
            </a:r>
          </a:p>
        </p:txBody>
      </p:sp>
    </p:spTree>
    <p:extLst>
      <p:ext uri="{BB962C8B-B14F-4D97-AF65-F5344CB8AC3E}">
        <p14:creationId xmlns:p14="http://schemas.microsoft.com/office/powerpoint/2010/main" val="361624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D8D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83101"/>
            <a:ext cx="10172066" cy="835500"/>
          </a:xfrm>
        </p:spPr>
        <p:txBody>
          <a:bodyPr vert="horz" lIns="91440" tIns="45720" rIns="91440" bIns="45720" rtlCol="0" anchor="ctr">
            <a:normAutofit/>
          </a:bodyPr>
          <a:lstStyle/>
          <a:p>
            <a:r>
              <a:rPr lang="en-US" b="1" dirty="0"/>
              <a:t>How we Play –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5184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78832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5831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82406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49860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7084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78200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69628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81361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120429" y="276467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415591" y="223960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377190" y="151105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074091" y="100838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804301" y="157661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955583" y="210533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392923" y="151717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110312"/>
            <a:ext cx="11172827" cy="3785652"/>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When operating 1-4-2-3-1 formation out of possession, North West London Jets operate a mid-block. The team retreat into their half of the pitch, looking to press the ball in and around the half-way line, whilst trying to position themselves to block off the forward passing lanes into the opposing attackers; specifically preventing the opponents from attacking through the middle of the pitch.  </a:t>
            </a:r>
          </a:p>
          <a:p>
            <a:pPr algn="just"/>
            <a:endParaRPr lang="en-GB" sz="1600" dirty="0"/>
          </a:p>
          <a:p>
            <a:pPr algn="just"/>
            <a:r>
              <a:rPr lang="en-GB" sz="1600" dirty="0"/>
              <a:t>The reason for this is that by the opponents having the ball in and around their penalty area, they pose no immediate threat to our goal. Therefore, there is no need to look to press high to regain possession from that perspective. We prefer to defend compactly in our half, to force the opponents to try and break through our defensive units, where an organised and disciplined shape enables us to regain possession of the ball for a counter-attack.</a:t>
            </a:r>
          </a:p>
          <a:p>
            <a:pPr algn="just"/>
            <a:endParaRPr lang="en-GB" sz="1600" dirty="0"/>
          </a:p>
          <a:p>
            <a:pPr algn="just"/>
            <a:r>
              <a:rPr lang="en-GB" sz="1600" dirty="0"/>
              <a:t>An obvious retort is that by operating a high press, we could win the ball higher up the pitch and in doing so, increase the number of goalscoring opportunities. However, at the same time, we could over-stretch ourselves by pressing high and if not co-ordinated correctly, may allow the opposition to pass around and through us; making it easier for the opposition to create goalscoring opportunities. </a:t>
            </a:r>
          </a:p>
        </p:txBody>
      </p:sp>
      <p:sp>
        <p:nvSpPr>
          <p:cNvPr id="2" name="Oval 1">
            <a:extLst>
              <a:ext uri="{FF2B5EF4-FFF2-40B4-BE49-F238E27FC236}">
                <a16:creationId xmlns:a16="http://schemas.microsoft.com/office/drawing/2014/main" id="{5E520317-1E9E-402E-86AB-203F89A2952A}"/>
              </a:ext>
            </a:extLst>
          </p:cNvPr>
          <p:cNvSpPr/>
          <p:nvPr/>
        </p:nvSpPr>
        <p:spPr>
          <a:xfrm>
            <a:off x="1101143" y="1933198"/>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192412" y="221456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767992" y="274791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143998" y="158794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790713" y="102952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645102" y="223960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784518" y="147274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226038" y="284357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68099" y="80385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1578016" y="221456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25411" y="279805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135873" y="207075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3770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355325" y="95922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1782287" y="135134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5DBDAA98-42DD-4FCB-A409-5397B64678B4}"/>
              </a:ext>
            </a:extLst>
          </p:cNvPr>
          <p:cNvCxnSpPr>
            <a:stCxn id="2" idx="5"/>
            <a:endCxn id="55" idx="4"/>
          </p:cNvCxnSpPr>
          <p:nvPr/>
        </p:nvCxnSpPr>
        <p:spPr>
          <a:xfrm flipV="1">
            <a:off x="1239320" y="1577012"/>
            <a:ext cx="659727" cy="4909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37053D-9827-4C11-BC67-11A19791057E}"/>
              </a:ext>
            </a:extLst>
          </p:cNvPr>
          <p:cNvCxnSpPr>
            <a:cxnSpLocks/>
            <a:stCxn id="55" idx="4"/>
            <a:endCxn id="56" idx="4"/>
          </p:cNvCxnSpPr>
          <p:nvPr/>
        </p:nvCxnSpPr>
        <p:spPr>
          <a:xfrm flipV="1">
            <a:off x="1899047" y="1029523"/>
            <a:ext cx="785812" cy="5474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CE6A2C-7B6D-4B6D-B7BF-4F212F1E7617}"/>
              </a:ext>
            </a:extLst>
          </p:cNvPr>
          <p:cNvCxnSpPr>
            <a:stCxn id="48" idx="2"/>
          </p:cNvCxnSpPr>
          <p:nvPr/>
        </p:nvCxnSpPr>
        <p:spPr>
          <a:xfrm flipH="1" flipV="1">
            <a:off x="2801618" y="959221"/>
            <a:ext cx="553707" cy="126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2045824-AC16-47A4-A0FA-A00F48F24910}"/>
              </a:ext>
            </a:extLst>
          </p:cNvPr>
          <p:cNvCxnSpPr>
            <a:cxnSpLocks/>
            <a:stCxn id="49" idx="2"/>
          </p:cNvCxnSpPr>
          <p:nvPr/>
        </p:nvCxnSpPr>
        <p:spPr>
          <a:xfrm flipH="1" flipV="1">
            <a:off x="3038955" y="1578849"/>
            <a:ext cx="353968" cy="65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4A7EEB-9C9F-443C-898D-4D3F97C0E4B5}"/>
              </a:ext>
            </a:extLst>
          </p:cNvPr>
          <p:cNvSpPr txBox="1"/>
          <p:nvPr/>
        </p:nvSpPr>
        <p:spPr>
          <a:xfrm>
            <a:off x="1546297" y="1744786"/>
            <a:ext cx="536465" cy="215444"/>
          </a:xfrm>
          <a:prstGeom prst="rect">
            <a:avLst/>
          </a:prstGeom>
          <a:noFill/>
        </p:spPr>
        <p:txBody>
          <a:bodyPr wrap="square" rtlCol="0">
            <a:spAutoFit/>
          </a:bodyPr>
          <a:lstStyle/>
          <a:p>
            <a:r>
              <a:rPr lang="en-GB" sz="800" dirty="0"/>
              <a:t>Pass 1</a:t>
            </a:r>
          </a:p>
        </p:txBody>
      </p:sp>
      <p:sp>
        <p:nvSpPr>
          <p:cNvPr id="59" name="TextBox 58">
            <a:extLst>
              <a:ext uri="{FF2B5EF4-FFF2-40B4-BE49-F238E27FC236}">
                <a16:creationId xmlns:a16="http://schemas.microsoft.com/office/drawing/2014/main" id="{D1E7F917-E8C5-4484-9687-13A66605DA88}"/>
              </a:ext>
            </a:extLst>
          </p:cNvPr>
          <p:cNvSpPr txBox="1"/>
          <p:nvPr/>
        </p:nvSpPr>
        <p:spPr>
          <a:xfrm>
            <a:off x="2201062" y="1257435"/>
            <a:ext cx="536465" cy="215444"/>
          </a:xfrm>
          <a:prstGeom prst="rect">
            <a:avLst/>
          </a:prstGeom>
          <a:noFill/>
        </p:spPr>
        <p:txBody>
          <a:bodyPr wrap="square" rtlCol="0">
            <a:spAutoFit/>
          </a:bodyPr>
          <a:lstStyle/>
          <a:p>
            <a:r>
              <a:rPr lang="en-GB" sz="800" dirty="0"/>
              <a:t>Pass 2</a:t>
            </a:r>
          </a:p>
        </p:txBody>
      </p:sp>
      <p:sp>
        <p:nvSpPr>
          <p:cNvPr id="60" name="TextBox 59">
            <a:extLst>
              <a:ext uri="{FF2B5EF4-FFF2-40B4-BE49-F238E27FC236}">
                <a16:creationId xmlns:a16="http://schemas.microsoft.com/office/drawing/2014/main" id="{E4F1C07D-D9F6-4112-A4B7-D6FDF694C3B5}"/>
              </a:ext>
            </a:extLst>
          </p:cNvPr>
          <p:cNvSpPr txBox="1"/>
          <p:nvPr/>
        </p:nvSpPr>
        <p:spPr>
          <a:xfrm>
            <a:off x="2743973" y="1018663"/>
            <a:ext cx="536465" cy="215444"/>
          </a:xfrm>
          <a:prstGeom prst="rect">
            <a:avLst/>
          </a:prstGeom>
          <a:noFill/>
        </p:spPr>
        <p:txBody>
          <a:bodyPr wrap="square" rtlCol="0">
            <a:spAutoFit/>
          </a:bodyPr>
          <a:lstStyle/>
          <a:p>
            <a:r>
              <a:rPr lang="en-GB" sz="800" dirty="0"/>
              <a:t>Press 1</a:t>
            </a:r>
          </a:p>
        </p:txBody>
      </p:sp>
      <p:sp>
        <p:nvSpPr>
          <p:cNvPr id="61" name="TextBox 60">
            <a:extLst>
              <a:ext uri="{FF2B5EF4-FFF2-40B4-BE49-F238E27FC236}">
                <a16:creationId xmlns:a16="http://schemas.microsoft.com/office/drawing/2014/main" id="{227E4355-68D8-43A9-B723-35F9C820E83F}"/>
              </a:ext>
            </a:extLst>
          </p:cNvPr>
          <p:cNvSpPr txBox="1"/>
          <p:nvPr/>
        </p:nvSpPr>
        <p:spPr>
          <a:xfrm>
            <a:off x="2755782" y="1302173"/>
            <a:ext cx="1049312" cy="215444"/>
          </a:xfrm>
          <a:prstGeom prst="rect">
            <a:avLst/>
          </a:prstGeom>
          <a:noFill/>
        </p:spPr>
        <p:txBody>
          <a:bodyPr wrap="square" rtlCol="0">
            <a:spAutoFit/>
          </a:bodyPr>
          <a:lstStyle/>
          <a:p>
            <a:r>
              <a:rPr lang="en-GB" sz="800" dirty="0"/>
              <a:t>Prepared to Press 2</a:t>
            </a:r>
          </a:p>
        </p:txBody>
      </p:sp>
      <p:sp>
        <p:nvSpPr>
          <p:cNvPr id="62" name="TextBox 61">
            <a:extLst>
              <a:ext uri="{FF2B5EF4-FFF2-40B4-BE49-F238E27FC236}">
                <a16:creationId xmlns:a16="http://schemas.microsoft.com/office/drawing/2014/main" id="{C81F6A8F-529C-4455-9375-D46F6478F3D0}"/>
              </a:ext>
            </a:extLst>
          </p:cNvPr>
          <p:cNvSpPr txBox="1"/>
          <p:nvPr/>
        </p:nvSpPr>
        <p:spPr>
          <a:xfrm>
            <a:off x="5933218" y="689195"/>
            <a:ext cx="6258782" cy="2554545"/>
          </a:xfrm>
          <a:prstGeom prst="rect">
            <a:avLst/>
          </a:prstGeom>
          <a:noFill/>
        </p:spPr>
        <p:txBody>
          <a:bodyPr wrap="square" rtlCol="0">
            <a:spAutoFit/>
          </a:bodyPr>
          <a:lstStyle/>
          <a:p>
            <a:r>
              <a:rPr lang="en-GB" sz="1600" b="1" dirty="0"/>
              <a:t>Development Points</a:t>
            </a:r>
          </a:p>
          <a:p>
            <a:pPr marL="285750" indent="-285750">
              <a:buFont typeface="Arial" panose="020B0604020202020204" pitchFamily="34" charset="0"/>
              <a:buChar char="•"/>
            </a:pPr>
            <a:r>
              <a:rPr lang="en-GB" sz="1600" dirty="0"/>
              <a:t>With the team playing their first season of 11 a side, the default out of possession approach is to defend operating a mid-block. </a:t>
            </a:r>
          </a:p>
          <a:p>
            <a:pPr marL="285750" indent="-285750">
              <a:buFont typeface="Arial" panose="020B0604020202020204" pitchFamily="34" charset="0"/>
              <a:buChar char="•"/>
            </a:pPr>
            <a:r>
              <a:rPr lang="en-GB" sz="1600" dirty="0"/>
              <a:t>Over the course of the season, the team will be coached pressing from a mid-block and also how to operate a high press. </a:t>
            </a:r>
          </a:p>
          <a:p>
            <a:pPr marL="285750" indent="-285750">
              <a:buFont typeface="Arial" panose="020B0604020202020204" pitchFamily="34" charset="0"/>
              <a:buChar char="•"/>
            </a:pPr>
            <a:r>
              <a:rPr lang="en-GB" sz="1600" dirty="0"/>
              <a:t>This will provide the team with flexibility, depending on the opposition’s strengths and weaknesses. </a:t>
            </a:r>
          </a:p>
          <a:p>
            <a:pPr marL="285750" indent="-285750">
              <a:buFont typeface="Arial" panose="020B0604020202020204" pitchFamily="34" charset="0"/>
              <a:buChar char="•"/>
            </a:pPr>
            <a:r>
              <a:rPr lang="en-GB" sz="1600" dirty="0"/>
              <a:t>Operating a mid-block entices more of the opponents’ players forward, as they look to play through, creating more space in the opposition’s half for a counter-attack, once possession is regained. </a:t>
            </a:r>
            <a:endParaRPr lang="en-GB" sz="1600" b="1" dirty="0"/>
          </a:p>
        </p:txBody>
      </p:sp>
    </p:spTree>
    <p:extLst>
      <p:ext uri="{BB962C8B-B14F-4D97-AF65-F5344CB8AC3E}">
        <p14:creationId xmlns:p14="http://schemas.microsoft.com/office/powerpoint/2010/main" val="105131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D8D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62781"/>
            <a:ext cx="10172066" cy="835500"/>
          </a:xfrm>
        </p:spPr>
        <p:txBody>
          <a:bodyPr vert="horz" lIns="91440" tIns="45720" rIns="91440" bIns="45720" rtlCol="0" anchor="ctr">
            <a:normAutofit/>
          </a:bodyPr>
          <a:lstStyle/>
          <a:p>
            <a:r>
              <a:rPr lang="en-US" b="1" dirty="0"/>
              <a:t>How we Play –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9248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82896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9895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86470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53924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61148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82264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73692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85425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120429" y="280531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415591" y="228024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377190" y="155169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074091" y="104902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804301" y="161725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955583" y="214597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285546" y="150188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191592"/>
            <a:ext cx="11077577" cy="2062103"/>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When the ball is passed out to the opposing left back, as the ball is moving, the North West London Jets Right Winger looks to press the receiving Full Back, aiming to block off the passing lane to the opposing Left Winger, whilst dictating where he wants the receiving Full Back to pass the ball - either backwards to the Centre Back or inside to the Central Midfielder. </a:t>
            </a:r>
          </a:p>
          <a:p>
            <a:pPr algn="just"/>
            <a:endParaRPr lang="en-GB" sz="1600" dirty="0"/>
          </a:p>
          <a:p>
            <a:pPr algn="just"/>
            <a:r>
              <a:rPr lang="en-GB" sz="1600" dirty="0"/>
              <a:t>By showing the receiving Full Back inside, it is a trigger for the CAM to be ready to press and steal the ball from the Central Midfielder, whilst also looking to block the forward passing lane. </a:t>
            </a:r>
          </a:p>
        </p:txBody>
      </p:sp>
      <p:sp>
        <p:nvSpPr>
          <p:cNvPr id="2" name="Oval 1">
            <a:extLst>
              <a:ext uri="{FF2B5EF4-FFF2-40B4-BE49-F238E27FC236}">
                <a16:creationId xmlns:a16="http://schemas.microsoft.com/office/drawing/2014/main" id="{5E520317-1E9E-402E-86AB-203F89A2952A}"/>
              </a:ext>
            </a:extLst>
          </p:cNvPr>
          <p:cNvSpPr/>
          <p:nvPr/>
        </p:nvSpPr>
        <p:spPr>
          <a:xfrm>
            <a:off x="2691854" y="1014397"/>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192412" y="225520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767992" y="278855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143998" y="16285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790713" y="107016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645102" y="228024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784518" y="151338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226038" y="288421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68099" y="84449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1578016" y="225520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25411" y="283869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108051" y="207104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7834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083826" y="98205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1782287" y="139198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E4F1C07D-D9F6-4112-A4B7-D6FDF694C3B5}"/>
              </a:ext>
            </a:extLst>
          </p:cNvPr>
          <p:cNvSpPr txBox="1"/>
          <p:nvPr/>
        </p:nvSpPr>
        <p:spPr>
          <a:xfrm>
            <a:off x="2686056" y="1098023"/>
            <a:ext cx="536465" cy="215444"/>
          </a:xfrm>
          <a:prstGeom prst="rect">
            <a:avLst/>
          </a:prstGeom>
          <a:noFill/>
        </p:spPr>
        <p:txBody>
          <a:bodyPr wrap="square" rtlCol="0">
            <a:spAutoFit/>
          </a:bodyPr>
          <a:lstStyle/>
          <a:p>
            <a:r>
              <a:rPr lang="en-GB" sz="800" dirty="0"/>
              <a:t>Press 1</a:t>
            </a:r>
          </a:p>
        </p:txBody>
      </p:sp>
      <p:sp>
        <p:nvSpPr>
          <p:cNvPr id="62" name="TextBox 61">
            <a:extLst>
              <a:ext uri="{FF2B5EF4-FFF2-40B4-BE49-F238E27FC236}">
                <a16:creationId xmlns:a16="http://schemas.microsoft.com/office/drawing/2014/main" id="{C81F6A8F-529C-4455-9375-D46F6478F3D0}"/>
              </a:ext>
            </a:extLst>
          </p:cNvPr>
          <p:cNvSpPr txBox="1"/>
          <p:nvPr/>
        </p:nvSpPr>
        <p:spPr>
          <a:xfrm>
            <a:off x="5933218" y="780635"/>
            <a:ext cx="6258782" cy="3046988"/>
          </a:xfrm>
          <a:prstGeom prst="rect">
            <a:avLst/>
          </a:prstGeom>
          <a:noFill/>
        </p:spPr>
        <p:txBody>
          <a:bodyPr wrap="square" rtlCol="0">
            <a:spAutoFit/>
          </a:bodyPr>
          <a:lstStyle/>
          <a:p>
            <a:r>
              <a:rPr lang="en-GB" sz="1600" b="1" dirty="0"/>
              <a:t>Development Points</a:t>
            </a:r>
          </a:p>
          <a:p>
            <a:pPr marL="285750" indent="-285750">
              <a:buFont typeface="Arial" panose="020B0604020202020204" pitchFamily="34" charset="0"/>
              <a:buChar char="•"/>
            </a:pPr>
            <a:r>
              <a:rPr lang="en-GB" sz="1600" dirty="0"/>
              <a:t>With the team playing their first season of 11 a side, the default out of possession approach is to defend deep, operating a mid-block. </a:t>
            </a:r>
          </a:p>
          <a:p>
            <a:pPr marL="285750" indent="-285750">
              <a:buFont typeface="Arial" panose="020B0604020202020204" pitchFamily="34" charset="0"/>
              <a:buChar char="•"/>
            </a:pPr>
            <a:r>
              <a:rPr lang="en-GB" sz="1600" dirty="0"/>
              <a:t>Over the course of the season, the team will be coached pressing from a mid-block and also how to operate a high press. </a:t>
            </a:r>
          </a:p>
          <a:p>
            <a:pPr marL="285750" indent="-285750">
              <a:buFont typeface="Arial" panose="020B0604020202020204" pitchFamily="34" charset="0"/>
              <a:buChar char="•"/>
            </a:pPr>
            <a:r>
              <a:rPr lang="en-GB" sz="1600" dirty="0"/>
              <a:t>This will provide the team with flexibility, depending on the opposition’s strengths and weaknesses. </a:t>
            </a:r>
            <a:endParaRPr lang="en-GB" sz="1600" b="1" dirty="0"/>
          </a:p>
          <a:p>
            <a:pPr marL="285750" indent="-285750">
              <a:buFont typeface="Arial" panose="020B0604020202020204" pitchFamily="34" charset="0"/>
              <a:buChar char="•"/>
            </a:pPr>
            <a:r>
              <a:rPr lang="en-GB" sz="1600" dirty="0"/>
              <a:t>Operating a mid-block entices more of the opponents’ players forward, as they look to play through, creating more space in the opposition’s half for a counter-attack, once possession is regained. </a:t>
            </a:r>
          </a:p>
          <a:p>
            <a:endParaRPr lang="en-GB" sz="1600" b="1" dirty="0"/>
          </a:p>
          <a:p>
            <a:endParaRPr lang="en-GB" sz="1600" b="1" dirty="0"/>
          </a:p>
        </p:txBody>
      </p:sp>
      <p:cxnSp>
        <p:nvCxnSpPr>
          <p:cNvPr id="6" name="Straight Arrow Connector 5">
            <a:extLst>
              <a:ext uri="{FF2B5EF4-FFF2-40B4-BE49-F238E27FC236}">
                <a16:creationId xmlns:a16="http://schemas.microsoft.com/office/drawing/2014/main" id="{66CEAD94-C821-4090-8436-18F370AD9BBD}"/>
              </a:ext>
            </a:extLst>
          </p:cNvPr>
          <p:cNvCxnSpPr>
            <a:cxnSpLocks/>
            <a:stCxn id="56" idx="5"/>
            <a:endCxn id="30" idx="0"/>
          </p:cNvCxnSpPr>
          <p:nvPr/>
        </p:nvCxnSpPr>
        <p:spPr>
          <a:xfrm>
            <a:off x="2767420" y="1037115"/>
            <a:ext cx="133858" cy="4762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341987-65F3-4BED-86A3-D2466018877B}"/>
              </a:ext>
            </a:extLst>
          </p:cNvPr>
          <p:cNvCxnSpPr>
            <a:cxnSpLocks/>
            <a:stCxn id="49" idx="2"/>
            <a:endCxn id="30" idx="0"/>
          </p:cNvCxnSpPr>
          <p:nvPr/>
        </p:nvCxnSpPr>
        <p:spPr>
          <a:xfrm flipH="1" flipV="1">
            <a:off x="2901278" y="1513388"/>
            <a:ext cx="384268" cy="115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7215D49-7618-4826-9994-84CAA9276BA0}"/>
              </a:ext>
            </a:extLst>
          </p:cNvPr>
          <p:cNvCxnSpPr>
            <a:cxnSpLocks/>
          </p:cNvCxnSpPr>
          <p:nvPr/>
        </p:nvCxnSpPr>
        <p:spPr>
          <a:xfrm flipH="1" flipV="1">
            <a:off x="2844509" y="1015759"/>
            <a:ext cx="260403" cy="840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10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D8D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9" y="83101"/>
            <a:ext cx="10172066" cy="835500"/>
          </a:xfrm>
        </p:spPr>
        <p:txBody>
          <a:bodyPr vert="horz" lIns="91440" tIns="45720" rIns="91440" bIns="45720" rtlCol="0" anchor="ctr">
            <a:normAutofit/>
          </a:bodyPr>
          <a:lstStyle/>
          <a:p>
            <a:r>
              <a:rPr lang="en-US" b="1" dirty="0"/>
              <a:t>How we Play –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8232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8086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786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8443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5189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911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8023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7166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83393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120429" y="278499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415591" y="225992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377190" y="153137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074091" y="102870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856841" y="178072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912578" y="228777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204565" y="151010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171272"/>
            <a:ext cx="11077577" cy="2800767"/>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the above example, the ball is passed into the opposition’s Central Midfielder from the Centre Back. As the ball is moving the North West London Jets Striker looks to press the receiving Central Midfielder, forcing him to pass the ball backwards / sideways, into the Right Full Back, thereby delaying the attack. </a:t>
            </a:r>
          </a:p>
          <a:p>
            <a:pPr algn="just"/>
            <a:endParaRPr lang="en-GB" sz="1600" dirty="0"/>
          </a:p>
          <a:p>
            <a:pPr algn="just"/>
            <a:r>
              <a:rPr lang="en-GB" sz="1600" dirty="0"/>
              <a:t>The North West London Jets Left sided Winger maintains his position and is not drawn out to press the opposing right sided Full Back, because if he was, he would potentially open space for the Full Back to pass the ball forward into the opposing Right Winger. </a:t>
            </a:r>
          </a:p>
          <a:p>
            <a:pPr algn="just"/>
            <a:endParaRPr lang="en-GB" sz="1600" dirty="0"/>
          </a:p>
          <a:p>
            <a:pPr algn="just"/>
            <a:r>
              <a:rPr lang="en-GB" sz="1600" dirty="0"/>
              <a:t>By remaining compact and disciplined in their positioning, North West London Jets are preventing and delaying the opposition from making head-way into their half, and by being patient, biding their time to regain possession of the ball and counter-attack. </a:t>
            </a:r>
          </a:p>
        </p:txBody>
      </p:sp>
      <p:sp>
        <p:nvSpPr>
          <p:cNvPr id="2" name="Oval 1">
            <a:extLst>
              <a:ext uri="{FF2B5EF4-FFF2-40B4-BE49-F238E27FC236}">
                <a16:creationId xmlns:a16="http://schemas.microsoft.com/office/drawing/2014/main" id="{5E520317-1E9E-402E-86AB-203F89A2952A}"/>
              </a:ext>
            </a:extLst>
          </p:cNvPr>
          <p:cNvSpPr/>
          <p:nvPr/>
        </p:nvSpPr>
        <p:spPr>
          <a:xfrm>
            <a:off x="1776273" y="2304060"/>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192412" y="22348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767992" y="276823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143998" y="160826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790713" y="104984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645102" y="225992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784518" y="149306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226038" y="286389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68099" y="82417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1578016" y="22348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25411" y="281837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108051" y="205072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5802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418592" y="106231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1782287" y="137166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E4F1C07D-D9F6-4112-A4B7-D6FDF694C3B5}"/>
              </a:ext>
            </a:extLst>
          </p:cNvPr>
          <p:cNvSpPr txBox="1"/>
          <p:nvPr/>
        </p:nvSpPr>
        <p:spPr>
          <a:xfrm>
            <a:off x="2809763" y="2302806"/>
            <a:ext cx="536465" cy="215444"/>
          </a:xfrm>
          <a:prstGeom prst="rect">
            <a:avLst/>
          </a:prstGeom>
          <a:noFill/>
        </p:spPr>
        <p:txBody>
          <a:bodyPr wrap="square" rtlCol="0">
            <a:spAutoFit/>
          </a:bodyPr>
          <a:lstStyle/>
          <a:p>
            <a:r>
              <a:rPr lang="en-GB" sz="800" dirty="0"/>
              <a:t>Press 1</a:t>
            </a:r>
          </a:p>
        </p:txBody>
      </p:sp>
      <p:sp>
        <p:nvSpPr>
          <p:cNvPr id="62" name="TextBox 61">
            <a:extLst>
              <a:ext uri="{FF2B5EF4-FFF2-40B4-BE49-F238E27FC236}">
                <a16:creationId xmlns:a16="http://schemas.microsoft.com/office/drawing/2014/main" id="{C81F6A8F-529C-4455-9375-D46F6478F3D0}"/>
              </a:ext>
            </a:extLst>
          </p:cNvPr>
          <p:cNvSpPr txBox="1"/>
          <p:nvPr/>
        </p:nvSpPr>
        <p:spPr>
          <a:xfrm>
            <a:off x="5933218" y="760315"/>
            <a:ext cx="6258782" cy="3046988"/>
          </a:xfrm>
          <a:prstGeom prst="rect">
            <a:avLst/>
          </a:prstGeom>
          <a:noFill/>
        </p:spPr>
        <p:txBody>
          <a:bodyPr wrap="square" rtlCol="0">
            <a:spAutoFit/>
          </a:bodyPr>
          <a:lstStyle/>
          <a:p>
            <a:r>
              <a:rPr lang="en-GB" sz="1600" b="1" dirty="0"/>
              <a:t>Development Points</a:t>
            </a:r>
          </a:p>
          <a:p>
            <a:pPr marL="285750" indent="-285750">
              <a:buFont typeface="Arial" panose="020B0604020202020204" pitchFamily="34" charset="0"/>
              <a:buChar char="•"/>
            </a:pPr>
            <a:r>
              <a:rPr lang="en-GB" sz="1600" dirty="0"/>
              <a:t>With the team playing their first season of 11 a side, the default out of possession approach is to defend deep, operating a mid-block. </a:t>
            </a:r>
          </a:p>
          <a:p>
            <a:pPr marL="285750" indent="-285750">
              <a:buFont typeface="Arial" panose="020B0604020202020204" pitchFamily="34" charset="0"/>
              <a:buChar char="•"/>
            </a:pPr>
            <a:r>
              <a:rPr lang="en-GB" sz="1600" dirty="0"/>
              <a:t>Over the course of the season, the team will be coached pressing from a mid-block and also how to operate a high press. </a:t>
            </a:r>
          </a:p>
          <a:p>
            <a:pPr marL="285750" indent="-285750">
              <a:buFont typeface="Arial" panose="020B0604020202020204" pitchFamily="34" charset="0"/>
              <a:buChar char="•"/>
            </a:pPr>
            <a:r>
              <a:rPr lang="en-GB" sz="1600" dirty="0"/>
              <a:t>This will provide the team with flexibility, depending on the opposition’s strengths and weaknesses. </a:t>
            </a:r>
          </a:p>
          <a:p>
            <a:pPr marL="285750" indent="-285750">
              <a:buFont typeface="Arial" panose="020B0604020202020204" pitchFamily="34" charset="0"/>
              <a:buChar char="•"/>
            </a:pPr>
            <a:r>
              <a:rPr lang="en-GB" sz="1600" dirty="0"/>
              <a:t>Operating a mid-block entices more of the opponents’ players forward, as they look to play through, creating more space in the opposition’s half for a counter-attack, once possession is regained. </a:t>
            </a:r>
            <a:endParaRPr lang="en-GB" sz="1600" b="1" dirty="0"/>
          </a:p>
          <a:p>
            <a:endParaRPr lang="en-GB" sz="1600" b="1" dirty="0"/>
          </a:p>
          <a:p>
            <a:endParaRPr lang="en-GB" sz="1600" b="1" dirty="0"/>
          </a:p>
        </p:txBody>
      </p:sp>
      <p:cxnSp>
        <p:nvCxnSpPr>
          <p:cNvPr id="6" name="Straight Arrow Connector 5">
            <a:extLst>
              <a:ext uri="{FF2B5EF4-FFF2-40B4-BE49-F238E27FC236}">
                <a16:creationId xmlns:a16="http://schemas.microsoft.com/office/drawing/2014/main" id="{66CEAD94-C821-4090-8436-18F370AD9BBD}"/>
              </a:ext>
            </a:extLst>
          </p:cNvPr>
          <p:cNvCxnSpPr>
            <a:cxnSpLocks/>
          </p:cNvCxnSpPr>
          <p:nvPr/>
        </p:nvCxnSpPr>
        <p:spPr>
          <a:xfrm flipH="1">
            <a:off x="2475927" y="2499360"/>
            <a:ext cx="297753" cy="472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341987-65F3-4BED-86A3-D2466018877B}"/>
              </a:ext>
            </a:extLst>
          </p:cNvPr>
          <p:cNvCxnSpPr>
            <a:cxnSpLocks/>
            <a:endCxn id="29" idx="7"/>
          </p:cNvCxnSpPr>
          <p:nvPr/>
        </p:nvCxnSpPr>
        <p:spPr>
          <a:xfrm flipH="1">
            <a:off x="2844423" y="2219541"/>
            <a:ext cx="308518" cy="7343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24F69C-64ED-41D4-BF88-073398637B4E}"/>
              </a:ext>
            </a:extLst>
          </p:cNvPr>
          <p:cNvCxnSpPr>
            <a:cxnSpLocks/>
            <a:endCxn id="29" idx="2"/>
          </p:cNvCxnSpPr>
          <p:nvPr/>
        </p:nvCxnSpPr>
        <p:spPr>
          <a:xfrm flipV="1">
            <a:off x="1947002" y="2372759"/>
            <a:ext cx="698100" cy="72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1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D8D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28660" y="73037"/>
            <a:ext cx="10172066" cy="835500"/>
          </a:xfrm>
        </p:spPr>
        <p:txBody>
          <a:bodyPr vert="horz" lIns="91440" tIns="45720" rIns="91440" bIns="45720" rtlCol="0" anchor="ctr">
            <a:normAutofit/>
          </a:bodyPr>
          <a:lstStyle/>
          <a:p>
            <a:r>
              <a:rPr lang="en-US" b="1" dirty="0"/>
              <a:t>How we Play –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5184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77816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4815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81390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48844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6068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77184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68612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80345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277799" y="281068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627744" y="227123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520977" y="163863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320581" y="116140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083043" y="195421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001188" y="245129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447970" y="160067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78813" y="3140792"/>
            <a:ext cx="11077577" cy="3785652"/>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With the opposition Central Midfielder having passed the ball out to the Right Full Back, as the Right Full Back begins to approach the half-way line, the North West London Jets Left Winger looks to close down and press the ball carrier, blocking off the forward passing lane down the line, showing the Right Full Back onto his Left foot and looking to force him to play the ball back inside. </a:t>
            </a:r>
          </a:p>
          <a:p>
            <a:pPr algn="just"/>
            <a:endParaRPr lang="en-GB" sz="1600" dirty="0"/>
          </a:p>
          <a:p>
            <a:pPr algn="just"/>
            <a:r>
              <a:rPr lang="en-GB" sz="1600" dirty="0"/>
              <a:t>The North West London Jets Left Wing Back has got tight to the opponents’ Right Midfielder to try and prevent any forward passes into him, whilst the  North West London Jets Striker has dropped into his own half to mark the forward roaming Central Midfielder; whilst the CAM is closely marking the other opposing Central Midfielder. </a:t>
            </a:r>
          </a:p>
          <a:p>
            <a:pPr algn="just"/>
            <a:endParaRPr lang="en-GB" sz="1600" dirty="0"/>
          </a:p>
          <a:p>
            <a:pPr algn="just"/>
            <a:r>
              <a:rPr lang="en-GB" sz="1600" dirty="0"/>
              <a:t>The team is remaining compact and balanced as defensive units, with the Central Defensive Midfielders shuffling across, endeavouring to block passes into the opposing Strikers, with the two Centre Backs closely marking the attacking movements. </a:t>
            </a:r>
          </a:p>
          <a:p>
            <a:pPr algn="just"/>
            <a:endParaRPr lang="en-GB" sz="1600" dirty="0"/>
          </a:p>
          <a:p>
            <a:pPr algn="just"/>
            <a:r>
              <a:rPr lang="en-GB" sz="1600" dirty="0"/>
              <a:t>With the ball in and around the half-way line, the Goalkeeper is on the edge of his penalty area ready to pounce on any loose balls that are played over the defensive backline. </a:t>
            </a:r>
          </a:p>
        </p:txBody>
      </p:sp>
      <p:sp>
        <p:nvSpPr>
          <p:cNvPr id="2" name="Oval 1">
            <a:extLst>
              <a:ext uri="{FF2B5EF4-FFF2-40B4-BE49-F238E27FC236}">
                <a16:creationId xmlns:a16="http://schemas.microsoft.com/office/drawing/2014/main" id="{5E520317-1E9E-402E-86AB-203F89A2952A}"/>
              </a:ext>
            </a:extLst>
          </p:cNvPr>
          <p:cNvSpPr/>
          <p:nvPr/>
        </p:nvSpPr>
        <p:spPr>
          <a:xfrm>
            <a:off x="2982683" y="2901238"/>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406379" y="225508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042976" y="281914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302702" y="173503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4056423" y="125273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308040" y="244438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069628" y="174728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764950" y="288063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850982" y="84773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229065" y="232664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76521" y="285816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524654" y="238409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2754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869911" y="140945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230957" y="141081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E4F1C07D-D9F6-4112-A4B7-D6FDF694C3B5}"/>
              </a:ext>
            </a:extLst>
          </p:cNvPr>
          <p:cNvSpPr txBox="1"/>
          <p:nvPr/>
        </p:nvSpPr>
        <p:spPr>
          <a:xfrm>
            <a:off x="3077907" y="2923351"/>
            <a:ext cx="536465" cy="215444"/>
          </a:xfrm>
          <a:prstGeom prst="rect">
            <a:avLst/>
          </a:prstGeom>
          <a:noFill/>
        </p:spPr>
        <p:txBody>
          <a:bodyPr wrap="square" rtlCol="0">
            <a:spAutoFit/>
          </a:bodyPr>
          <a:lstStyle/>
          <a:p>
            <a:r>
              <a:rPr lang="en-GB" sz="800" dirty="0"/>
              <a:t>Press 1</a:t>
            </a:r>
          </a:p>
        </p:txBody>
      </p:sp>
      <p:sp>
        <p:nvSpPr>
          <p:cNvPr id="62" name="TextBox 61">
            <a:extLst>
              <a:ext uri="{FF2B5EF4-FFF2-40B4-BE49-F238E27FC236}">
                <a16:creationId xmlns:a16="http://schemas.microsoft.com/office/drawing/2014/main" id="{C81F6A8F-529C-4455-9375-D46F6478F3D0}"/>
              </a:ext>
            </a:extLst>
          </p:cNvPr>
          <p:cNvSpPr txBox="1"/>
          <p:nvPr/>
        </p:nvSpPr>
        <p:spPr>
          <a:xfrm>
            <a:off x="5933218" y="729835"/>
            <a:ext cx="6258782" cy="2554545"/>
          </a:xfrm>
          <a:prstGeom prst="rect">
            <a:avLst/>
          </a:prstGeom>
          <a:noFill/>
        </p:spPr>
        <p:txBody>
          <a:bodyPr wrap="square" rtlCol="0">
            <a:spAutoFit/>
          </a:bodyPr>
          <a:lstStyle/>
          <a:p>
            <a:r>
              <a:rPr lang="en-GB" sz="1600" b="1" dirty="0"/>
              <a:t>Development Points</a:t>
            </a:r>
          </a:p>
          <a:p>
            <a:pPr marL="285750" indent="-285750">
              <a:buFont typeface="Arial" panose="020B0604020202020204" pitchFamily="34" charset="0"/>
              <a:buChar char="•"/>
            </a:pPr>
            <a:r>
              <a:rPr lang="en-GB" sz="1600" dirty="0"/>
              <a:t>With the team playing their first season of 11 a side, the default out of possession approach is to defend deep, operating a mid-block. </a:t>
            </a:r>
          </a:p>
          <a:p>
            <a:pPr marL="285750" indent="-285750">
              <a:buFont typeface="Arial" panose="020B0604020202020204" pitchFamily="34" charset="0"/>
              <a:buChar char="•"/>
            </a:pPr>
            <a:r>
              <a:rPr lang="en-GB" sz="1600" dirty="0"/>
              <a:t>Over the course of the season, the team will be coached pressing from a mid-block and also how to operate a high press. </a:t>
            </a:r>
          </a:p>
          <a:p>
            <a:pPr marL="285750" indent="-285750">
              <a:buFont typeface="Arial" panose="020B0604020202020204" pitchFamily="34" charset="0"/>
              <a:buChar char="•"/>
            </a:pPr>
            <a:r>
              <a:rPr lang="en-GB" sz="1600" dirty="0"/>
              <a:t>This will provide the team with flexibility, depending on the opposition’s strengths and weaknesses. </a:t>
            </a:r>
          </a:p>
          <a:p>
            <a:pPr marL="285750" indent="-285750">
              <a:buFont typeface="Arial" panose="020B0604020202020204" pitchFamily="34" charset="0"/>
              <a:buChar char="•"/>
            </a:pPr>
            <a:r>
              <a:rPr lang="en-GB" sz="1600" dirty="0"/>
              <a:t>Operating a mid-block entices more of the opponents’ players forward, as they look to play through, creating more space in the opposition’s half for a counter-attack, once possession is regained. </a:t>
            </a:r>
            <a:endParaRPr lang="en-GB" sz="1600" b="1" dirty="0"/>
          </a:p>
        </p:txBody>
      </p:sp>
      <p:cxnSp>
        <p:nvCxnSpPr>
          <p:cNvPr id="9" name="Straight Connector 8">
            <a:extLst>
              <a:ext uri="{FF2B5EF4-FFF2-40B4-BE49-F238E27FC236}">
                <a16:creationId xmlns:a16="http://schemas.microsoft.com/office/drawing/2014/main" id="{62E454C1-E14E-454D-BF60-5F931B59E2DE}"/>
              </a:ext>
            </a:extLst>
          </p:cNvPr>
          <p:cNvCxnSpPr>
            <a:stCxn id="47" idx="2"/>
            <a:endCxn id="2" idx="7"/>
          </p:cNvCxnSpPr>
          <p:nvPr/>
        </p:nvCxnSpPr>
        <p:spPr>
          <a:xfrm flipH="1" flipV="1">
            <a:off x="3120860" y="2924354"/>
            <a:ext cx="355661" cy="604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280056-A6DC-4C7B-95B0-530A42B1AAD8}"/>
              </a:ext>
            </a:extLst>
          </p:cNvPr>
          <p:cNvCxnSpPr>
            <a:stCxn id="49" idx="4"/>
            <a:endCxn id="30" idx="5"/>
          </p:cNvCxnSpPr>
          <p:nvPr/>
        </p:nvCxnSpPr>
        <p:spPr>
          <a:xfrm flipH="1">
            <a:off x="3268949" y="1854013"/>
            <a:ext cx="297529" cy="858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FD2B32-CF90-4667-9F1E-23C27177AF34}"/>
              </a:ext>
            </a:extLst>
          </p:cNvPr>
          <p:cNvCxnSpPr>
            <a:stCxn id="2" idx="0"/>
            <a:endCxn id="30" idx="4"/>
          </p:cNvCxnSpPr>
          <p:nvPr/>
        </p:nvCxnSpPr>
        <p:spPr>
          <a:xfrm flipV="1">
            <a:off x="3063625" y="1972945"/>
            <a:ext cx="122763" cy="9282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95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D8D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28660" y="73037"/>
            <a:ext cx="10172066" cy="835500"/>
          </a:xfrm>
        </p:spPr>
        <p:txBody>
          <a:bodyPr vert="horz" lIns="91440" tIns="45720" rIns="91440" bIns="45720" rtlCol="0" anchor="ctr">
            <a:normAutofit/>
          </a:bodyPr>
          <a:lstStyle/>
          <a:p>
            <a:r>
              <a:rPr lang="en-US" b="1" dirty="0"/>
              <a:t>How we Play –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5184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77816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4815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81390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48844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6068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77184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68612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519387" y="189651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463228" y="273021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5035619" y="225426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960947" y="177011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925276" y="134268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369225" y="183851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537519" y="227736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742669" y="184848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78813" y="3140792"/>
            <a:ext cx="11077577" cy="3293209"/>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this example, the opposition have beaten the initial mid-block and the opposing Right Midfielder is up against the North West London Jets Left Wing Back, who is looking to show the opposing Right Midfield outside, away from goal. The Left Wing Back is  encouraged to delay the opposing Right Midfielder, by staying between him and the goal. This bides time for team-mates to get organised into their defensive positions and, through control &amp; restraint, choose the best and most appropriate time to regain possession of the ball. </a:t>
            </a:r>
          </a:p>
          <a:p>
            <a:pPr algn="just"/>
            <a:endParaRPr lang="en-GB" sz="1600" dirty="0"/>
          </a:p>
          <a:p>
            <a:pPr algn="just"/>
            <a:r>
              <a:rPr lang="en-GB" sz="1600" dirty="0"/>
              <a:t>The Central Defensive Midfielders have shuffled across towards the left hand side, looking to provide cover for the Left Wing Back, whilst also looking to block off passes into the opposing Strikers, aiming to press any balls into the centre of the pitch. </a:t>
            </a:r>
          </a:p>
          <a:p>
            <a:pPr algn="just"/>
            <a:endParaRPr lang="en-GB" sz="1600" dirty="0"/>
          </a:p>
          <a:p>
            <a:pPr algn="just"/>
            <a:r>
              <a:rPr lang="en-GB" sz="1600" dirty="0"/>
              <a:t>As is evident above, the defensive unit are well balanced with the two Centre Backs and the Right Wing Back shuffled across towards the left side, with the Right Winger and Right Wing Back tracking the attacking run from the opposition’s Left Midfielder. </a:t>
            </a:r>
          </a:p>
        </p:txBody>
      </p:sp>
      <p:sp>
        <p:nvSpPr>
          <p:cNvPr id="2" name="Oval 1">
            <a:extLst>
              <a:ext uri="{FF2B5EF4-FFF2-40B4-BE49-F238E27FC236}">
                <a16:creationId xmlns:a16="http://schemas.microsoft.com/office/drawing/2014/main" id="{5E520317-1E9E-402E-86AB-203F89A2952A}"/>
              </a:ext>
            </a:extLst>
          </p:cNvPr>
          <p:cNvSpPr/>
          <p:nvPr/>
        </p:nvSpPr>
        <p:spPr>
          <a:xfrm>
            <a:off x="4258017" y="2854040"/>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912302" y="232961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042976" y="281914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532234" y="160187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4432769" y="95758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935931" y="233838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831831" y="162220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3173028" y="287072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3328299" y="88479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848000" y="236516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76521" y="285816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281885" y="229433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2754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4124839" y="111719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850982" y="146487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C81F6A8F-529C-4455-9375-D46F6478F3D0}"/>
              </a:ext>
            </a:extLst>
          </p:cNvPr>
          <p:cNvSpPr txBox="1"/>
          <p:nvPr/>
        </p:nvSpPr>
        <p:spPr>
          <a:xfrm>
            <a:off x="5933218" y="729835"/>
            <a:ext cx="6258782" cy="2554545"/>
          </a:xfrm>
          <a:prstGeom prst="rect">
            <a:avLst/>
          </a:prstGeom>
          <a:noFill/>
        </p:spPr>
        <p:txBody>
          <a:bodyPr wrap="square" rtlCol="0">
            <a:spAutoFit/>
          </a:bodyPr>
          <a:lstStyle/>
          <a:p>
            <a:r>
              <a:rPr lang="en-GB" sz="1600" b="1" dirty="0"/>
              <a:t>Development Points</a:t>
            </a:r>
          </a:p>
          <a:p>
            <a:pPr marL="285750" indent="-285750">
              <a:buFont typeface="Arial" panose="020B0604020202020204" pitchFamily="34" charset="0"/>
              <a:buChar char="•"/>
            </a:pPr>
            <a:r>
              <a:rPr lang="en-GB" sz="1600" dirty="0"/>
              <a:t>With the team playing their first season of 11 a side, the default out of possession approach is to defend deep, operating a mid-block. </a:t>
            </a:r>
          </a:p>
          <a:p>
            <a:pPr marL="285750" indent="-285750">
              <a:buFont typeface="Arial" panose="020B0604020202020204" pitchFamily="34" charset="0"/>
              <a:buChar char="•"/>
            </a:pPr>
            <a:r>
              <a:rPr lang="en-GB" sz="1600" dirty="0"/>
              <a:t>Over the course of the season, the team will be coached pressing from a mid-block and also how to operate a high press. </a:t>
            </a:r>
          </a:p>
          <a:p>
            <a:pPr marL="285750" indent="-285750">
              <a:buFont typeface="Arial" panose="020B0604020202020204" pitchFamily="34" charset="0"/>
              <a:buChar char="•"/>
            </a:pPr>
            <a:r>
              <a:rPr lang="en-GB" sz="1600" dirty="0"/>
              <a:t>This will provide the team with flexibility, depending on the opposition’s strengths and weaknesses. </a:t>
            </a:r>
          </a:p>
          <a:p>
            <a:pPr marL="285750" indent="-285750">
              <a:buFont typeface="Arial" panose="020B0604020202020204" pitchFamily="34" charset="0"/>
              <a:buChar char="•"/>
            </a:pPr>
            <a:r>
              <a:rPr lang="en-GB" sz="1600" dirty="0"/>
              <a:t>Operating a mid-block entices more of the opponents’ players forward, as they look to play through, creating more space in the opposition’s half for a counter-attack, once possession is regained. </a:t>
            </a:r>
            <a:endParaRPr lang="en-GB" sz="1600" b="1" dirty="0"/>
          </a:p>
        </p:txBody>
      </p:sp>
      <p:cxnSp>
        <p:nvCxnSpPr>
          <p:cNvPr id="12" name="Straight Connector 11">
            <a:extLst>
              <a:ext uri="{FF2B5EF4-FFF2-40B4-BE49-F238E27FC236}">
                <a16:creationId xmlns:a16="http://schemas.microsoft.com/office/drawing/2014/main" id="{F0827ABC-3EA3-4DEE-A15B-3FBE47315386}"/>
              </a:ext>
            </a:extLst>
          </p:cNvPr>
          <p:cNvCxnSpPr>
            <a:stCxn id="46" idx="3"/>
            <a:endCxn id="29" idx="5"/>
          </p:cNvCxnSpPr>
          <p:nvPr/>
        </p:nvCxnSpPr>
        <p:spPr>
          <a:xfrm flipH="1">
            <a:off x="4135252" y="2493599"/>
            <a:ext cx="436977" cy="3740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8E76DE-5A08-47F9-A290-A38806EF4385}"/>
              </a:ext>
            </a:extLst>
          </p:cNvPr>
          <p:cNvCxnSpPr>
            <a:cxnSpLocks/>
            <a:stCxn id="46" idx="4"/>
          </p:cNvCxnSpPr>
          <p:nvPr/>
        </p:nvCxnSpPr>
        <p:spPr>
          <a:xfrm>
            <a:off x="4656027" y="2530700"/>
            <a:ext cx="489794" cy="4528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99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C70-B52B-4B06-93CA-8B877CA03B27}"/>
              </a:ext>
            </a:extLst>
          </p:cNvPr>
          <p:cNvSpPr>
            <a:spLocks noGrp="1"/>
          </p:cNvSpPr>
          <p:nvPr>
            <p:ph type="title"/>
          </p:nvPr>
        </p:nvSpPr>
        <p:spPr>
          <a:xfrm>
            <a:off x="76201" y="223520"/>
            <a:ext cx="12039600" cy="671195"/>
          </a:xfrm>
        </p:spPr>
        <p:txBody>
          <a:bodyPr vert="horz" lIns="91440" tIns="45720" rIns="91440" bIns="45720" rtlCol="0" anchor="ctr">
            <a:normAutofit fontScale="90000"/>
          </a:bodyPr>
          <a:lstStyle/>
          <a:p>
            <a:r>
              <a:rPr lang="en-GB" b="1" dirty="0"/>
              <a:t>In Transition Playing Philosophy - </a:t>
            </a:r>
            <a:r>
              <a:rPr lang="en-US" b="1" dirty="0"/>
              <a:t>From Out to In Possession</a:t>
            </a:r>
            <a:endParaRPr lang="en-GB" b="1" dirty="0"/>
          </a:p>
        </p:txBody>
      </p:sp>
      <p:sp>
        <p:nvSpPr>
          <p:cNvPr id="4" name="TextBox 3">
            <a:extLst>
              <a:ext uri="{FF2B5EF4-FFF2-40B4-BE49-F238E27FC236}">
                <a16:creationId xmlns:a16="http://schemas.microsoft.com/office/drawing/2014/main" id="{06C13B76-4E25-43C1-A3FA-2FA57461448B}"/>
              </a:ext>
            </a:extLst>
          </p:cNvPr>
          <p:cNvSpPr txBox="1"/>
          <p:nvPr/>
        </p:nvSpPr>
        <p:spPr>
          <a:xfrm>
            <a:off x="198120" y="1086604"/>
            <a:ext cx="11795760" cy="369332"/>
          </a:xfrm>
          <a:prstGeom prst="rect">
            <a:avLst/>
          </a:prstGeom>
          <a:noFill/>
        </p:spPr>
        <p:txBody>
          <a:bodyPr wrap="square" rtlCol="0">
            <a:spAutoFit/>
          </a:bodyPr>
          <a:lstStyle/>
          <a:p>
            <a:r>
              <a:rPr lang="en-GB" i="1" dirty="0">
                <a:solidFill>
                  <a:srgbClr val="C00000"/>
                </a:solidFill>
              </a:rPr>
              <a:t>“To attack quickly and directly, exploiting the spaces available from having won possession of the ball”</a:t>
            </a:r>
          </a:p>
        </p:txBody>
      </p:sp>
      <p:sp>
        <p:nvSpPr>
          <p:cNvPr id="3" name="TextBox 2">
            <a:extLst>
              <a:ext uri="{FF2B5EF4-FFF2-40B4-BE49-F238E27FC236}">
                <a16:creationId xmlns:a16="http://schemas.microsoft.com/office/drawing/2014/main" id="{83754D94-BDD2-47D8-88AD-4D150E661639}"/>
              </a:ext>
            </a:extLst>
          </p:cNvPr>
          <p:cNvSpPr txBox="1"/>
          <p:nvPr/>
        </p:nvSpPr>
        <p:spPr>
          <a:xfrm>
            <a:off x="838200" y="1638300"/>
            <a:ext cx="10515600" cy="1569660"/>
          </a:xfrm>
          <a:prstGeom prst="rect">
            <a:avLst/>
          </a:prstGeom>
          <a:noFill/>
        </p:spPr>
        <p:txBody>
          <a:bodyPr wrap="square" rtlCol="0">
            <a:spAutoFit/>
          </a:bodyPr>
          <a:lstStyle/>
          <a:p>
            <a:r>
              <a:rPr lang="en-GB" sz="1600" dirty="0"/>
              <a:t>This philosophy is focused on players being encouraged to exploit the spaces available from having gained possession of the ball. The team should be looking to attack quickly, because the opposition’s players will likely be out of position and disorganised, providing the best opportunity to penetrate. </a:t>
            </a:r>
          </a:p>
          <a:p>
            <a:endParaRPr lang="en-GB" sz="1600" dirty="0"/>
          </a:p>
          <a:p>
            <a:r>
              <a:rPr lang="en-GB" sz="1600" dirty="0"/>
              <a:t>This is achieved by our Striker and CAM being closely positioned to one another, ensuring that our Striker is not isolated; whilst providing the rest of the team with outlets to get the ball to for counter-attacks, when possession is won. </a:t>
            </a:r>
          </a:p>
        </p:txBody>
      </p:sp>
    </p:spTree>
    <p:extLst>
      <p:ext uri="{BB962C8B-B14F-4D97-AF65-F5344CB8AC3E}">
        <p14:creationId xmlns:p14="http://schemas.microsoft.com/office/powerpoint/2010/main" val="175414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28660" y="73037"/>
            <a:ext cx="10948990" cy="835500"/>
          </a:xfrm>
        </p:spPr>
        <p:txBody>
          <a:bodyPr vert="horz" lIns="91440" tIns="45720" rIns="91440" bIns="45720" rtlCol="0" anchor="ctr">
            <a:normAutofit fontScale="90000"/>
          </a:bodyPr>
          <a:lstStyle/>
          <a:p>
            <a:r>
              <a:rPr lang="en-US" b="1" dirty="0"/>
              <a:t>How we Play –Transition from Out to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213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74768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1767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78342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45796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3020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74136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65564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519387" y="186603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321582" y="271225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5035619" y="222378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960947" y="173963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925276" y="131220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369225" y="180803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537519" y="224688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742669" y="181800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78813" y="3140792"/>
            <a:ext cx="11077577" cy="2554545"/>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this situation, North West London Jets have regained possession of the ball and are immediately looking to counter-attack quickly by playing the ball into the Striker, who looks to hold-up the ball and combine with the CAM in order to enable the team to attack in numbers with attacking runs in behind by the Left and Right Wingers, in addition to the Striker after he has laid the ball into the CAM.   </a:t>
            </a:r>
          </a:p>
          <a:p>
            <a:pPr algn="just"/>
            <a:endParaRPr lang="en-GB" sz="1600" dirty="0"/>
          </a:p>
          <a:p>
            <a:pPr algn="just"/>
            <a:r>
              <a:rPr lang="en-GB" sz="1600" dirty="0"/>
              <a:t>Alternatively, as the ball is passed into the Striker by the Left Wing Back, the CAM could be looking to make an overlapping run ahead of the Striker, for the Striker to play a penetrating pass through the heart of the opposition’s defence for CAM to latch onto, supported by the respective Wingers. </a:t>
            </a:r>
          </a:p>
        </p:txBody>
      </p:sp>
      <p:sp>
        <p:nvSpPr>
          <p:cNvPr id="2" name="Oval 1">
            <a:extLst>
              <a:ext uri="{FF2B5EF4-FFF2-40B4-BE49-F238E27FC236}">
                <a16:creationId xmlns:a16="http://schemas.microsoft.com/office/drawing/2014/main" id="{5E520317-1E9E-402E-86AB-203F89A2952A}"/>
              </a:ext>
            </a:extLst>
          </p:cNvPr>
          <p:cNvSpPr/>
          <p:nvPr/>
        </p:nvSpPr>
        <p:spPr>
          <a:xfrm>
            <a:off x="4255604" y="2699557"/>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912302" y="229913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042976" y="278866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532234" y="157139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4432769" y="92710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935931" y="230790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831831" y="159172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3328299" y="85431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848000" y="233468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76521" y="282768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281885" y="226385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79706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4124839" y="108671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850982" y="143439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A06D4487-CE1D-4CD6-96C6-4377B17102E1}"/>
              </a:ext>
            </a:extLst>
          </p:cNvPr>
          <p:cNvCxnSpPr>
            <a:stCxn id="2" idx="0"/>
            <a:endCxn id="50" idx="6"/>
          </p:cNvCxnSpPr>
          <p:nvPr/>
        </p:nvCxnSpPr>
        <p:spPr>
          <a:xfrm flipH="1" flipV="1">
            <a:off x="3518900" y="2390528"/>
            <a:ext cx="817646" cy="309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EE1CB6-1F6E-4A27-866D-BAE8B8FFA89F}"/>
              </a:ext>
            </a:extLst>
          </p:cNvPr>
          <p:cNvCxnSpPr>
            <a:endCxn id="49" idx="2"/>
          </p:cNvCxnSpPr>
          <p:nvPr/>
        </p:nvCxnSpPr>
        <p:spPr>
          <a:xfrm flipV="1">
            <a:off x="3561818" y="1923733"/>
            <a:ext cx="151718" cy="42672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0CEEF9-4AA0-48F4-9704-26723EF1A510}"/>
              </a:ext>
            </a:extLst>
          </p:cNvPr>
          <p:cNvCxnSpPr>
            <a:cxnSpLocks/>
          </p:cNvCxnSpPr>
          <p:nvPr/>
        </p:nvCxnSpPr>
        <p:spPr>
          <a:xfrm flipH="1">
            <a:off x="2893979" y="1174616"/>
            <a:ext cx="1255410" cy="532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6D6B570-4E23-4192-8793-C49FCE3EA19F}"/>
              </a:ext>
            </a:extLst>
          </p:cNvPr>
          <p:cNvCxnSpPr>
            <a:cxnSpLocks/>
          </p:cNvCxnSpPr>
          <p:nvPr/>
        </p:nvCxnSpPr>
        <p:spPr>
          <a:xfrm flipH="1" flipV="1">
            <a:off x="2229571" y="2907359"/>
            <a:ext cx="1241190" cy="197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DBF66CC-D494-4E1F-99BE-5B259E834E48}"/>
              </a:ext>
            </a:extLst>
          </p:cNvPr>
          <p:cNvSpPr/>
          <p:nvPr/>
        </p:nvSpPr>
        <p:spPr>
          <a:xfrm>
            <a:off x="3173028" y="284024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EBCA9805-5356-4DD5-B2D8-65F84A118C7D}"/>
              </a:ext>
            </a:extLst>
          </p:cNvPr>
          <p:cNvCxnSpPr/>
          <p:nvPr/>
        </p:nvCxnSpPr>
        <p:spPr>
          <a:xfrm flipH="1" flipV="1">
            <a:off x="3081519" y="1817386"/>
            <a:ext cx="318873" cy="4464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AB86FE-EC4E-47AB-A5F0-6EF92AFA99E8}"/>
              </a:ext>
            </a:extLst>
          </p:cNvPr>
          <p:cNvCxnSpPr>
            <a:cxnSpLocks/>
          </p:cNvCxnSpPr>
          <p:nvPr/>
        </p:nvCxnSpPr>
        <p:spPr>
          <a:xfrm flipH="1">
            <a:off x="2065878" y="1817652"/>
            <a:ext cx="985455" cy="1970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D80414D-4465-4371-A884-207CDBBEC7C5}"/>
              </a:ext>
            </a:extLst>
          </p:cNvPr>
          <p:cNvSpPr/>
          <p:nvPr/>
        </p:nvSpPr>
        <p:spPr>
          <a:xfrm>
            <a:off x="6476025" y="71120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8" name="Straight Connector 57">
            <a:extLst>
              <a:ext uri="{FF2B5EF4-FFF2-40B4-BE49-F238E27FC236}">
                <a16:creationId xmlns:a16="http://schemas.microsoft.com/office/drawing/2014/main" id="{4E6B0AB2-4221-4D5B-AE1C-0D506F563AFC}"/>
              </a:ext>
            </a:extLst>
          </p:cNvPr>
          <p:cNvCxnSpPr>
            <a:cxnSpLocks/>
          </p:cNvCxnSpPr>
          <p:nvPr/>
        </p:nvCxnSpPr>
        <p:spPr>
          <a:xfrm>
            <a:off x="9056189" y="73752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3B2A9B8-7CB5-4A73-880A-2EC8F219C442}"/>
              </a:ext>
            </a:extLst>
          </p:cNvPr>
          <p:cNvCxnSpPr>
            <a:cxnSpLocks/>
          </p:cNvCxnSpPr>
          <p:nvPr/>
        </p:nvCxnSpPr>
        <p:spPr>
          <a:xfrm>
            <a:off x="9056189" y="210751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D22923DF-6558-4820-991D-60CEECAAEACC}"/>
              </a:ext>
            </a:extLst>
          </p:cNvPr>
          <p:cNvSpPr/>
          <p:nvPr/>
        </p:nvSpPr>
        <p:spPr>
          <a:xfrm>
            <a:off x="8902678" y="177326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8A825AAA-9454-46C2-B608-7B2A5FBA5B39}"/>
              </a:ext>
            </a:extLst>
          </p:cNvPr>
          <p:cNvSpPr/>
          <p:nvPr/>
        </p:nvSpPr>
        <p:spPr>
          <a:xfrm>
            <a:off x="11093428" y="144780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9F1B4140-619F-42AB-BDBD-C61934CBDAF4}"/>
              </a:ext>
            </a:extLst>
          </p:cNvPr>
          <p:cNvSpPr/>
          <p:nvPr/>
        </p:nvSpPr>
        <p:spPr>
          <a:xfrm>
            <a:off x="6476025" y="152004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E097A451-5405-4AE0-A982-BF56A5349AA2}"/>
              </a:ext>
            </a:extLst>
          </p:cNvPr>
          <p:cNvSpPr/>
          <p:nvPr/>
        </p:nvSpPr>
        <p:spPr>
          <a:xfrm>
            <a:off x="6479358" y="173120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7AA2AE5E-D811-4CAB-8CA7-BE5AF13291E4}"/>
              </a:ext>
            </a:extLst>
          </p:cNvPr>
          <p:cNvSpPr/>
          <p:nvPr/>
        </p:nvSpPr>
        <p:spPr>
          <a:xfrm>
            <a:off x="11398464" y="164548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55E329F6-2607-4E0C-AD85-AF33E93322AE}"/>
              </a:ext>
            </a:extLst>
          </p:cNvPr>
          <p:cNvSpPr/>
          <p:nvPr/>
        </p:nvSpPr>
        <p:spPr>
          <a:xfrm>
            <a:off x="11221665" y="185587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81CBADB-3521-4DBD-85C6-A965B4BA1EC6}"/>
              </a:ext>
            </a:extLst>
          </p:cNvPr>
          <p:cNvSpPr/>
          <p:nvPr/>
        </p:nvSpPr>
        <p:spPr>
          <a:xfrm>
            <a:off x="10023860" y="270209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484F75C6-746D-4FD4-ADBA-33FC7D5CC163}"/>
              </a:ext>
            </a:extLst>
          </p:cNvPr>
          <p:cNvSpPr/>
          <p:nvPr/>
        </p:nvSpPr>
        <p:spPr>
          <a:xfrm>
            <a:off x="10737897" y="221362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4F980A4C-EB83-45C0-8C89-B1E301D0A9F2}"/>
              </a:ext>
            </a:extLst>
          </p:cNvPr>
          <p:cNvSpPr/>
          <p:nvPr/>
        </p:nvSpPr>
        <p:spPr>
          <a:xfrm>
            <a:off x="10663225" y="172947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F728DD0C-4212-4707-A886-FCECA99A48E0}"/>
              </a:ext>
            </a:extLst>
          </p:cNvPr>
          <p:cNvSpPr/>
          <p:nvPr/>
        </p:nvSpPr>
        <p:spPr>
          <a:xfrm>
            <a:off x="10627554" y="130204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07D30375-2D2B-47C0-86BF-DA697C1A7474}"/>
              </a:ext>
            </a:extLst>
          </p:cNvPr>
          <p:cNvSpPr/>
          <p:nvPr/>
        </p:nvSpPr>
        <p:spPr>
          <a:xfrm>
            <a:off x="10071503" y="179787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771A6E64-5D0F-40D5-BC07-CA88435C5AB1}"/>
              </a:ext>
            </a:extLst>
          </p:cNvPr>
          <p:cNvSpPr/>
          <p:nvPr/>
        </p:nvSpPr>
        <p:spPr>
          <a:xfrm>
            <a:off x="10239797" y="223672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C8AEBD4C-F4AD-4854-90D2-4DFA6A09DD64}"/>
              </a:ext>
            </a:extLst>
          </p:cNvPr>
          <p:cNvSpPr/>
          <p:nvPr/>
        </p:nvSpPr>
        <p:spPr>
          <a:xfrm>
            <a:off x="9444947" y="180784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01EA1F8C-3058-4982-AAAB-FD394C4E37E1}"/>
              </a:ext>
            </a:extLst>
          </p:cNvPr>
          <p:cNvSpPr/>
          <p:nvPr/>
        </p:nvSpPr>
        <p:spPr>
          <a:xfrm>
            <a:off x="9957882" y="2689397"/>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020743A2-446D-4F63-BB47-EDCBBBC3C675}"/>
              </a:ext>
            </a:extLst>
          </p:cNvPr>
          <p:cNvSpPr/>
          <p:nvPr/>
        </p:nvSpPr>
        <p:spPr>
          <a:xfrm>
            <a:off x="10614580" y="228897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C9850854-80AA-4A73-8CA0-BA703D049399}"/>
              </a:ext>
            </a:extLst>
          </p:cNvPr>
          <p:cNvSpPr/>
          <p:nvPr/>
        </p:nvSpPr>
        <p:spPr>
          <a:xfrm>
            <a:off x="9745254" y="277850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BC167719-0B61-47FC-B283-7C9243BDF054}"/>
              </a:ext>
            </a:extLst>
          </p:cNvPr>
          <p:cNvSpPr/>
          <p:nvPr/>
        </p:nvSpPr>
        <p:spPr>
          <a:xfrm>
            <a:off x="10234512" y="156123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D49A1E1-E560-4987-9E5E-B845F50596B9}"/>
              </a:ext>
            </a:extLst>
          </p:cNvPr>
          <p:cNvSpPr/>
          <p:nvPr/>
        </p:nvSpPr>
        <p:spPr>
          <a:xfrm>
            <a:off x="10135047" y="91694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E6999664-EAA8-4C7E-9B5E-001073B8496E}"/>
              </a:ext>
            </a:extLst>
          </p:cNvPr>
          <p:cNvSpPr/>
          <p:nvPr/>
        </p:nvSpPr>
        <p:spPr>
          <a:xfrm>
            <a:off x="9638209" y="229774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670C6D59-BDA9-4E15-90E5-665889B159E6}"/>
              </a:ext>
            </a:extLst>
          </p:cNvPr>
          <p:cNvSpPr/>
          <p:nvPr/>
        </p:nvSpPr>
        <p:spPr>
          <a:xfrm>
            <a:off x="9534109" y="158156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3BD7A0F-F490-4685-8254-F5048AA6332B}"/>
              </a:ext>
            </a:extLst>
          </p:cNvPr>
          <p:cNvSpPr/>
          <p:nvPr/>
        </p:nvSpPr>
        <p:spPr>
          <a:xfrm>
            <a:off x="9030577" y="84415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3E909DD-A100-4ADD-9212-73C70B14E658}"/>
              </a:ext>
            </a:extLst>
          </p:cNvPr>
          <p:cNvSpPr/>
          <p:nvPr/>
        </p:nvSpPr>
        <p:spPr>
          <a:xfrm>
            <a:off x="8550278" y="232452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908DE95-44E1-498F-8D6F-7483052528DD}"/>
              </a:ext>
            </a:extLst>
          </p:cNvPr>
          <p:cNvSpPr/>
          <p:nvPr/>
        </p:nvSpPr>
        <p:spPr>
          <a:xfrm>
            <a:off x="9178799" y="281752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D8C30B4D-974A-4E16-8577-CD202D0E583E}"/>
              </a:ext>
            </a:extLst>
          </p:cNvPr>
          <p:cNvSpPr/>
          <p:nvPr/>
        </p:nvSpPr>
        <p:spPr>
          <a:xfrm>
            <a:off x="8984163" y="225369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EBB47AF6-8C4B-45DE-82E4-5D3D6A297584}"/>
              </a:ext>
            </a:extLst>
          </p:cNvPr>
          <p:cNvSpPr/>
          <p:nvPr/>
        </p:nvSpPr>
        <p:spPr>
          <a:xfrm>
            <a:off x="6582806" y="178690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76C92F5B-072A-43E5-9E7D-D1458A42C072}"/>
              </a:ext>
            </a:extLst>
          </p:cNvPr>
          <p:cNvSpPr/>
          <p:nvPr/>
        </p:nvSpPr>
        <p:spPr>
          <a:xfrm>
            <a:off x="9827117" y="107655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4D02FCC9-A596-4938-96BC-C07D721432DE}"/>
              </a:ext>
            </a:extLst>
          </p:cNvPr>
          <p:cNvSpPr/>
          <p:nvPr/>
        </p:nvSpPr>
        <p:spPr>
          <a:xfrm>
            <a:off x="8553260" y="142423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Arrow Connector 87">
            <a:extLst>
              <a:ext uri="{FF2B5EF4-FFF2-40B4-BE49-F238E27FC236}">
                <a16:creationId xmlns:a16="http://schemas.microsoft.com/office/drawing/2014/main" id="{B1C70957-BCD7-44CF-8CA1-6DE7E17C52F8}"/>
              </a:ext>
            </a:extLst>
          </p:cNvPr>
          <p:cNvCxnSpPr>
            <a:stCxn id="74" idx="0"/>
            <a:endCxn id="84" idx="6"/>
          </p:cNvCxnSpPr>
          <p:nvPr/>
        </p:nvCxnSpPr>
        <p:spPr>
          <a:xfrm flipH="1" flipV="1">
            <a:off x="9221178" y="2380368"/>
            <a:ext cx="817646" cy="3090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3FD9F2D-9454-4A9B-818E-C4FDFCF34F27}"/>
              </a:ext>
            </a:extLst>
          </p:cNvPr>
          <p:cNvCxnSpPr>
            <a:cxnSpLocks/>
            <a:stCxn id="84" idx="1"/>
          </p:cNvCxnSpPr>
          <p:nvPr/>
        </p:nvCxnSpPr>
        <p:spPr>
          <a:xfrm flipH="1" flipV="1">
            <a:off x="8321903" y="1871933"/>
            <a:ext cx="696970" cy="4188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5E75C8-139E-417B-A613-D11AAB160FA8}"/>
              </a:ext>
            </a:extLst>
          </p:cNvPr>
          <p:cNvCxnSpPr>
            <a:cxnSpLocks/>
          </p:cNvCxnSpPr>
          <p:nvPr/>
        </p:nvCxnSpPr>
        <p:spPr>
          <a:xfrm flipH="1">
            <a:off x="8596257" y="1164456"/>
            <a:ext cx="1255410" cy="532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DABDDE1-2E03-4F15-80AB-FEDBA424260D}"/>
              </a:ext>
            </a:extLst>
          </p:cNvPr>
          <p:cNvCxnSpPr>
            <a:cxnSpLocks/>
          </p:cNvCxnSpPr>
          <p:nvPr/>
        </p:nvCxnSpPr>
        <p:spPr>
          <a:xfrm flipH="1" flipV="1">
            <a:off x="7931849" y="2897199"/>
            <a:ext cx="1241190" cy="197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E5E77996-C1FD-4454-BCC4-B8BEBEA00167}"/>
              </a:ext>
            </a:extLst>
          </p:cNvPr>
          <p:cNvSpPr/>
          <p:nvPr/>
        </p:nvSpPr>
        <p:spPr>
          <a:xfrm>
            <a:off x="8875306" y="283008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Connector 93">
            <a:extLst>
              <a:ext uri="{FF2B5EF4-FFF2-40B4-BE49-F238E27FC236}">
                <a16:creationId xmlns:a16="http://schemas.microsoft.com/office/drawing/2014/main" id="{0135086C-0C3D-47FF-A03C-9B3DB75E6C0B}"/>
              </a:ext>
            </a:extLst>
          </p:cNvPr>
          <p:cNvCxnSpPr>
            <a:cxnSpLocks/>
          </p:cNvCxnSpPr>
          <p:nvPr/>
        </p:nvCxnSpPr>
        <p:spPr>
          <a:xfrm flipH="1">
            <a:off x="8246487" y="1848931"/>
            <a:ext cx="1238306" cy="20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06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8" y="62781"/>
            <a:ext cx="11235691" cy="835500"/>
          </a:xfrm>
        </p:spPr>
        <p:txBody>
          <a:bodyPr vert="horz" lIns="91440" tIns="45720" rIns="91440" bIns="45720" rtlCol="0" anchor="ctr">
            <a:normAutofit fontScale="90000"/>
          </a:bodyPr>
          <a:lstStyle/>
          <a:p>
            <a:r>
              <a:rPr lang="en-US" b="1" dirty="0"/>
              <a:t>How we Play –Transition from Out to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213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7578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278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7935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4681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403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7515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6658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91648" y="178313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120429" y="273419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415591" y="220912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377190" y="1480576"/>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074091" y="97790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804301" y="154613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955583" y="207485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2960808" y="127978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191592"/>
            <a:ext cx="11077577" cy="2308324"/>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this situation, the North West London Jets Right Winger pressed the opposing Left Full Back into passing the ball inside towards the right sided Central Midfielder, triggering the press from the CAM, who has regained possession. As the CAM regains possession of the ball, the Right Winger should be sprinting ahead into the space between the opposing Left Full Back and Centre Back for the CAM to penetrate with a pass, in order to stretch the opposition. </a:t>
            </a:r>
          </a:p>
          <a:p>
            <a:pPr algn="just"/>
            <a:endParaRPr lang="en-GB" sz="1600" dirty="0"/>
          </a:p>
          <a:p>
            <a:pPr algn="just"/>
            <a:r>
              <a:rPr lang="en-GB" sz="1600" dirty="0"/>
              <a:t>In parallel, the Striker and the Left Winger should be looking to break into the opposing penalty area to latch onto any crosses from the right hand side, or provide options for combination play in the final third. </a:t>
            </a:r>
          </a:p>
        </p:txBody>
      </p:sp>
      <p:sp>
        <p:nvSpPr>
          <p:cNvPr id="2" name="Oval 1">
            <a:extLst>
              <a:ext uri="{FF2B5EF4-FFF2-40B4-BE49-F238E27FC236}">
                <a16:creationId xmlns:a16="http://schemas.microsoft.com/office/drawing/2014/main" id="{5E520317-1E9E-402E-86AB-203F89A2952A}"/>
              </a:ext>
            </a:extLst>
          </p:cNvPr>
          <p:cNvSpPr/>
          <p:nvPr/>
        </p:nvSpPr>
        <p:spPr>
          <a:xfrm>
            <a:off x="2813774" y="1278557"/>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192412" y="21840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767992" y="271743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143998" y="155746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645102" y="220912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784518" y="144226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226038" y="281309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68099" y="77337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1578016" y="21840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425411" y="276757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108051" y="199992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0722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DED0DB8C-A089-4D8E-B73C-8E0AF5A32AAD}"/>
              </a:ext>
            </a:extLst>
          </p:cNvPr>
          <p:cNvCxnSpPr>
            <a:cxnSpLocks/>
          </p:cNvCxnSpPr>
          <p:nvPr/>
        </p:nvCxnSpPr>
        <p:spPr>
          <a:xfrm flipH="1">
            <a:off x="1730942" y="1015002"/>
            <a:ext cx="1244716" cy="43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3D646D-B683-4352-AAA4-6F5E2B0D5113}"/>
              </a:ext>
            </a:extLst>
          </p:cNvPr>
          <p:cNvCxnSpPr>
            <a:cxnSpLocks/>
            <a:stCxn id="2" idx="1"/>
          </p:cNvCxnSpPr>
          <p:nvPr/>
        </p:nvCxnSpPr>
        <p:spPr>
          <a:xfrm flipH="1" flipV="1">
            <a:off x="1848780" y="1050272"/>
            <a:ext cx="988701" cy="251401"/>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29EF3DD-CCCB-477C-B373-E5DA03BC4119}"/>
              </a:ext>
            </a:extLst>
          </p:cNvPr>
          <p:cNvCxnSpPr>
            <a:cxnSpLocks/>
          </p:cNvCxnSpPr>
          <p:nvPr/>
        </p:nvCxnSpPr>
        <p:spPr>
          <a:xfrm flipH="1" flipV="1">
            <a:off x="1473568" y="1981915"/>
            <a:ext cx="1604223" cy="885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E0C5FC6-3A51-42EE-9F1B-DF50857FCA85}"/>
              </a:ext>
            </a:extLst>
          </p:cNvPr>
          <p:cNvCxnSpPr>
            <a:cxnSpLocks/>
          </p:cNvCxnSpPr>
          <p:nvPr/>
        </p:nvCxnSpPr>
        <p:spPr>
          <a:xfrm flipH="1" flipV="1">
            <a:off x="1848780" y="2495973"/>
            <a:ext cx="1540883" cy="3864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BFA560-5E5F-48C1-9B70-228ADF7F83DC}"/>
              </a:ext>
            </a:extLst>
          </p:cNvPr>
          <p:cNvCxnSpPr>
            <a:cxnSpLocks/>
            <a:stCxn id="44" idx="1"/>
            <a:endCxn id="48" idx="7"/>
          </p:cNvCxnSpPr>
          <p:nvPr/>
        </p:nvCxnSpPr>
        <p:spPr>
          <a:xfrm flipH="1" flipV="1">
            <a:off x="3066691" y="862852"/>
            <a:ext cx="1042110" cy="1521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5359380-9A72-4F69-920B-191A5A134582}"/>
              </a:ext>
            </a:extLst>
          </p:cNvPr>
          <p:cNvSpPr/>
          <p:nvPr/>
        </p:nvSpPr>
        <p:spPr>
          <a:xfrm>
            <a:off x="3790713" y="99904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A21034D8-F9CA-4CCE-A027-4E67B3B4A382}"/>
              </a:ext>
            </a:extLst>
          </p:cNvPr>
          <p:cNvCxnSpPr>
            <a:cxnSpLocks/>
          </p:cNvCxnSpPr>
          <p:nvPr/>
        </p:nvCxnSpPr>
        <p:spPr>
          <a:xfrm flipH="1">
            <a:off x="3286131" y="2955876"/>
            <a:ext cx="857380" cy="650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7CE5B8-5324-4045-9942-DE6D3AA60847}"/>
              </a:ext>
            </a:extLst>
          </p:cNvPr>
          <p:cNvCxnSpPr>
            <a:cxnSpLocks/>
          </p:cNvCxnSpPr>
          <p:nvPr/>
        </p:nvCxnSpPr>
        <p:spPr>
          <a:xfrm flipH="1">
            <a:off x="1485503" y="1400230"/>
            <a:ext cx="1430387" cy="20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9D8F1613-814F-4D33-A4F9-ABD1BC35514C}"/>
              </a:ext>
            </a:extLst>
          </p:cNvPr>
          <p:cNvSpPr/>
          <p:nvPr/>
        </p:nvSpPr>
        <p:spPr>
          <a:xfrm>
            <a:off x="1782287" y="132086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1086F0A0-E759-4692-9C75-1B2BCDA4518B}"/>
              </a:ext>
            </a:extLst>
          </p:cNvPr>
          <p:cNvCxnSpPr>
            <a:cxnSpLocks/>
          </p:cNvCxnSpPr>
          <p:nvPr/>
        </p:nvCxnSpPr>
        <p:spPr>
          <a:xfrm flipH="1">
            <a:off x="1233888" y="1042080"/>
            <a:ext cx="506020" cy="936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5F7EF2A-9BD8-4C94-A399-0EABDBED9D6B}"/>
              </a:ext>
            </a:extLst>
          </p:cNvPr>
          <p:cNvSpPr/>
          <p:nvPr/>
        </p:nvSpPr>
        <p:spPr>
          <a:xfrm>
            <a:off x="2864386" y="82575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018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803D-D9F6-43E4-BFAC-9BB88788A5BC}"/>
              </a:ext>
            </a:extLst>
          </p:cNvPr>
          <p:cNvSpPr>
            <a:spLocks noGrp="1"/>
          </p:cNvSpPr>
          <p:nvPr>
            <p:ph type="title"/>
          </p:nvPr>
        </p:nvSpPr>
        <p:spPr/>
        <p:txBody>
          <a:bodyPr/>
          <a:lstStyle/>
          <a:p>
            <a:r>
              <a:rPr lang="en-GB" dirty="0"/>
              <a:t>Club’s Values</a:t>
            </a:r>
          </a:p>
        </p:txBody>
      </p:sp>
      <p:sp>
        <p:nvSpPr>
          <p:cNvPr id="3" name="Text Placeholder 2">
            <a:extLst>
              <a:ext uri="{FF2B5EF4-FFF2-40B4-BE49-F238E27FC236}">
                <a16:creationId xmlns:a16="http://schemas.microsoft.com/office/drawing/2014/main" id="{3CC75A31-5A56-45BD-BF2C-635BFA3675E5}"/>
              </a:ext>
            </a:extLst>
          </p:cNvPr>
          <p:cNvSpPr>
            <a:spLocks noGrp="1"/>
          </p:cNvSpPr>
          <p:nvPr>
            <p:ph type="body" idx="1"/>
          </p:nvPr>
        </p:nvSpPr>
        <p:spPr/>
        <p:txBody>
          <a:bodyPr/>
          <a:lstStyle/>
          <a:p>
            <a:r>
              <a:rPr lang="en-GB" dirty="0"/>
              <a:t>The following section describes the values that underpin my coaching and management style and which are core to the values I expect all stakeholders to aspire to; and should be considered alongside the values expressed by players. </a:t>
            </a:r>
          </a:p>
        </p:txBody>
      </p:sp>
      <p:sp>
        <p:nvSpPr>
          <p:cNvPr id="4" name="TextBox 3">
            <a:extLst>
              <a:ext uri="{FF2B5EF4-FFF2-40B4-BE49-F238E27FC236}">
                <a16:creationId xmlns:a16="http://schemas.microsoft.com/office/drawing/2014/main" id="{C62A219E-F2FE-47F2-B372-B148304EA52E}"/>
              </a:ext>
            </a:extLst>
          </p:cNvPr>
          <p:cNvSpPr txBox="1"/>
          <p:nvPr/>
        </p:nvSpPr>
        <p:spPr>
          <a:xfrm rot="20541189">
            <a:off x="1305635" y="1051123"/>
            <a:ext cx="2227472" cy="461665"/>
          </a:xfrm>
          <a:prstGeom prst="rect">
            <a:avLst/>
          </a:prstGeom>
          <a:noFill/>
        </p:spPr>
        <p:txBody>
          <a:bodyPr wrap="square" rtlCol="0">
            <a:spAutoFit/>
          </a:bodyPr>
          <a:lstStyle/>
          <a:p>
            <a:r>
              <a:rPr lang="en-GB" sz="2400" b="1" dirty="0">
                <a:solidFill>
                  <a:srgbClr val="FF0000"/>
                </a:solidFill>
              </a:rPr>
              <a:t>Respect</a:t>
            </a:r>
          </a:p>
        </p:txBody>
      </p:sp>
      <p:sp>
        <p:nvSpPr>
          <p:cNvPr id="5" name="TextBox 4">
            <a:extLst>
              <a:ext uri="{FF2B5EF4-FFF2-40B4-BE49-F238E27FC236}">
                <a16:creationId xmlns:a16="http://schemas.microsoft.com/office/drawing/2014/main" id="{748AB9EE-E08B-4D41-9F5E-D3278182E37C}"/>
              </a:ext>
            </a:extLst>
          </p:cNvPr>
          <p:cNvSpPr txBox="1"/>
          <p:nvPr/>
        </p:nvSpPr>
        <p:spPr>
          <a:xfrm rot="842025">
            <a:off x="4108871" y="1947320"/>
            <a:ext cx="2227472" cy="461665"/>
          </a:xfrm>
          <a:prstGeom prst="rect">
            <a:avLst/>
          </a:prstGeom>
          <a:noFill/>
        </p:spPr>
        <p:txBody>
          <a:bodyPr wrap="square" rtlCol="0">
            <a:spAutoFit/>
          </a:bodyPr>
          <a:lstStyle/>
          <a:p>
            <a:r>
              <a:rPr lang="en-GB" sz="2400" b="1" dirty="0">
                <a:solidFill>
                  <a:srgbClr val="FF0000"/>
                </a:solidFill>
              </a:rPr>
              <a:t>Inclusivity</a:t>
            </a:r>
          </a:p>
        </p:txBody>
      </p:sp>
      <p:sp>
        <p:nvSpPr>
          <p:cNvPr id="6" name="TextBox 5">
            <a:extLst>
              <a:ext uri="{FF2B5EF4-FFF2-40B4-BE49-F238E27FC236}">
                <a16:creationId xmlns:a16="http://schemas.microsoft.com/office/drawing/2014/main" id="{112A7072-7BC3-4D6F-835C-79353A314CFF}"/>
              </a:ext>
            </a:extLst>
          </p:cNvPr>
          <p:cNvSpPr txBox="1"/>
          <p:nvPr/>
        </p:nvSpPr>
        <p:spPr>
          <a:xfrm rot="207987">
            <a:off x="6856159" y="1200048"/>
            <a:ext cx="2227472" cy="461665"/>
          </a:xfrm>
          <a:prstGeom prst="rect">
            <a:avLst/>
          </a:prstGeom>
          <a:noFill/>
        </p:spPr>
        <p:txBody>
          <a:bodyPr wrap="square" rtlCol="0">
            <a:spAutoFit/>
          </a:bodyPr>
          <a:lstStyle/>
          <a:p>
            <a:r>
              <a:rPr lang="en-GB" sz="2400" b="1" dirty="0">
                <a:solidFill>
                  <a:srgbClr val="FF0000"/>
                </a:solidFill>
              </a:rPr>
              <a:t>Honesty</a:t>
            </a:r>
          </a:p>
        </p:txBody>
      </p:sp>
      <p:sp>
        <p:nvSpPr>
          <p:cNvPr id="7" name="TextBox 6">
            <a:extLst>
              <a:ext uri="{FF2B5EF4-FFF2-40B4-BE49-F238E27FC236}">
                <a16:creationId xmlns:a16="http://schemas.microsoft.com/office/drawing/2014/main" id="{1ADBCBBD-0B93-4CB2-9D2B-60AD41C04915}"/>
              </a:ext>
            </a:extLst>
          </p:cNvPr>
          <p:cNvSpPr txBox="1"/>
          <p:nvPr/>
        </p:nvSpPr>
        <p:spPr>
          <a:xfrm rot="20451308">
            <a:off x="8499628" y="2551650"/>
            <a:ext cx="2227472" cy="461665"/>
          </a:xfrm>
          <a:prstGeom prst="rect">
            <a:avLst/>
          </a:prstGeom>
          <a:noFill/>
        </p:spPr>
        <p:txBody>
          <a:bodyPr wrap="square" rtlCol="0">
            <a:spAutoFit/>
          </a:bodyPr>
          <a:lstStyle/>
          <a:p>
            <a:r>
              <a:rPr lang="en-GB" sz="2400" b="1" dirty="0">
                <a:solidFill>
                  <a:srgbClr val="FF0000"/>
                </a:solidFill>
              </a:rPr>
              <a:t>Hard Work</a:t>
            </a:r>
          </a:p>
        </p:txBody>
      </p:sp>
    </p:spTree>
    <p:extLst>
      <p:ext uri="{BB962C8B-B14F-4D97-AF65-F5344CB8AC3E}">
        <p14:creationId xmlns:p14="http://schemas.microsoft.com/office/powerpoint/2010/main" val="67731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8" y="62781"/>
            <a:ext cx="11235691" cy="835500"/>
          </a:xfrm>
        </p:spPr>
        <p:txBody>
          <a:bodyPr vert="horz" lIns="91440" tIns="45720" rIns="91440" bIns="45720" rtlCol="0" anchor="ctr">
            <a:normAutofit fontScale="90000"/>
          </a:bodyPr>
          <a:lstStyle/>
          <a:p>
            <a:r>
              <a:rPr lang="en-US" b="1" dirty="0"/>
              <a:t>How we Play –Transition from Out to In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74168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77816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14815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81390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48844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56068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77184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68612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458297" y="182754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4679743" y="288838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5001247" y="234418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5221282" y="121362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358955" y="81700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142030" y="147400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926041" y="213604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380298" y="138227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191592"/>
            <a:ext cx="11077577" cy="3046988"/>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this situation, the North West London Jets Centre Back has tackled one of the opposing Strikers. The Left Wing Back is marked by the opposing Right Midfielder and having just regained possession of the ball, the Centre Back is unable to go forward and therefore looks to use his Goalkeeper in order to play forward. </a:t>
            </a:r>
          </a:p>
          <a:p>
            <a:pPr algn="just"/>
            <a:endParaRPr lang="en-GB" sz="1600" dirty="0"/>
          </a:p>
          <a:p>
            <a:pPr algn="just"/>
            <a:r>
              <a:rPr lang="en-GB" sz="1600" dirty="0"/>
              <a:t>As the ball is passed into the Goalkeeper, the right sided Centre Back moves towards the right hand side of the penalty area, providing an option for the Goalkeeper to play out. </a:t>
            </a:r>
          </a:p>
          <a:p>
            <a:pPr algn="just"/>
            <a:endParaRPr lang="en-GB" sz="1600" dirty="0"/>
          </a:p>
          <a:p>
            <a:pPr algn="just"/>
            <a:r>
              <a:rPr lang="en-GB" sz="1600" dirty="0"/>
              <a:t>The Right Wing Back moves wide and high, providing an option for the Centre Back, with the right sided Central Defensive Midfielder looking to drop into a pocket of space in a more central position to receive the ball from the Centre Back in order to play forward. </a:t>
            </a:r>
          </a:p>
        </p:txBody>
      </p:sp>
      <p:sp>
        <p:nvSpPr>
          <p:cNvPr id="2" name="Oval 1">
            <a:extLst>
              <a:ext uri="{FF2B5EF4-FFF2-40B4-BE49-F238E27FC236}">
                <a16:creationId xmlns:a16="http://schemas.microsoft.com/office/drawing/2014/main" id="{5E520317-1E9E-402E-86AB-203F89A2952A}"/>
              </a:ext>
            </a:extLst>
          </p:cNvPr>
          <p:cNvSpPr/>
          <p:nvPr/>
        </p:nvSpPr>
        <p:spPr>
          <a:xfrm>
            <a:off x="5061674" y="2281538"/>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2BF8ADF0-16AD-4C2C-8342-83A7CDF312E2}"/>
              </a:ext>
            </a:extLst>
          </p:cNvPr>
          <p:cNvSpPr/>
          <p:nvPr/>
        </p:nvSpPr>
        <p:spPr>
          <a:xfrm>
            <a:off x="4791866" y="232898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394189" y="285903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558355" y="180039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090305" y="215886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243197" y="158294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651956" y="28157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568099" y="79369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156307" y="215886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200400" y="262339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2650209" y="193695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7504D10-F70B-477B-8E27-085BD3D6CAFC}"/>
              </a:ext>
            </a:extLst>
          </p:cNvPr>
          <p:cNvSpPr/>
          <p:nvPr/>
        </p:nvSpPr>
        <p:spPr>
          <a:xfrm>
            <a:off x="880528" y="1827543"/>
            <a:ext cx="237015" cy="25334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188396" y="758107"/>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790713" y="101936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320564" y="134108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020E9692-DF7E-440E-A0D5-5C5DEEBE350C}"/>
              </a:ext>
            </a:extLst>
          </p:cNvPr>
          <p:cNvCxnSpPr>
            <a:cxnSpLocks/>
            <a:stCxn id="2" idx="7"/>
            <a:endCxn id="39" idx="3"/>
          </p:cNvCxnSpPr>
          <p:nvPr/>
        </p:nvCxnSpPr>
        <p:spPr>
          <a:xfrm flipV="1">
            <a:off x="5199851" y="2043782"/>
            <a:ext cx="293156" cy="260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AE9B90-86C1-4C49-9075-0E603A1642CC}"/>
              </a:ext>
            </a:extLst>
          </p:cNvPr>
          <p:cNvCxnSpPr>
            <a:stCxn id="39" idx="1"/>
            <a:endCxn id="43" idx="2"/>
          </p:cNvCxnSpPr>
          <p:nvPr/>
        </p:nvCxnSpPr>
        <p:spPr>
          <a:xfrm flipH="1" flipV="1">
            <a:off x="5221282" y="1340297"/>
            <a:ext cx="271725" cy="5243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9CBC49-CD7C-47C5-ABBA-B024E8C3F697}"/>
              </a:ext>
            </a:extLst>
          </p:cNvPr>
          <p:cNvCxnSpPr>
            <a:stCxn id="43" idx="2"/>
            <a:endCxn id="44" idx="5"/>
          </p:cNvCxnSpPr>
          <p:nvPr/>
        </p:nvCxnSpPr>
        <p:spPr>
          <a:xfrm flipH="1" flipV="1">
            <a:off x="4595970" y="943671"/>
            <a:ext cx="625312" cy="3966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EB9192-1A55-4485-91A2-FA33AA3DC843}"/>
              </a:ext>
            </a:extLst>
          </p:cNvPr>
          <p:cNvCxnSpPr>
            <a:stCxn id="43" idx="2"/>
            <a:endCxn id="45" idx="6"/>
          </p:cNvCxnSpPr>
          <p:nvPr/>
        </p:nvCxnSpPr>
        <p:spPr>
          <a:xfrm flipH="1">
            <a:off x="4379045" y="1340297"/>
            <a:ext cx="842237" cy="2603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06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C70-B52B-4B06-93CA-8B877CA03B27}"/>
              </a:ext>
            </a:extLst>
          </p:cNvPr>
          <p:cNvSpPr>
            <a:spLocks noGrp="1"/>
          </p:cNvSpPr>
          <p:nvPr>
            <p:ph type="title"/>
          </p:nvPr>
        </p:nvSpPr>
        <p:spPr>
          <a:xfrm>
            <a:off x="76201" y="233045"/>
            <a:ext cx="12039600" cy="671195"/>
          </a:xfrm>
        </p:spPr>
        <p:txBody>
          <a:bodyPr vert="horz" lIns="91440" tIns="45720" rIns="91440" bIns="45720" rtlCol="0" anchor="ctr">
            <a:normAutofit fontScale="90000"/>
          </a:bodyPr>
          <a:lstStyle/>
          <a:p>
            <a:r>
              <a:rPr lang="en-GB" b="1" dirty="0"/>
              <a:t>In Transition Playing Philosophy - </a:t>
            </a:r>
            <a:r>
              <a:rPr lang="en-US" b="1" dirty="0"/>
              <a:t>From In to Out of Possession</a:t>
            </a:r>
            <a:endParaRPr lang="en-GB" b="1" dirty="0"/>
          </a:p>
        </p:txBody>
      </p:sp>
      <p:sp>
        <p:nvSpPr>
          <p:cNvPr id="4" name="TextBox 3">
            <a:extLst>
              <a:ext uri="{FF2B5EF4-FFF2-40B4-BE49-F238E27FC236}">
                <a16:creationId xmlns:a16="http://schemas.microsoft.com/office/drawing/2014/main" id="{06C13B76-4E25-43C1-A3FA-2FA57461448B}"/>
              </a:ext>
            </a:extLst>
          </p:cNvPr>
          <p:cNvSpPr txBox="1"/>
          <p:nvPr/>
        </p:nvSpPr>
        <p:spPr>
          <a:xfrm>
            <a:off x="198120" y="1086604"/>
            <a:ext cx="11795760" cy="369332"/>
          </a:xfrm>
          <a:prstGeom prst="rect">
            <a:avLst/>
          </a:prstGeom>
          <a:noFill/>
        </p:spPr>
        <p:txBody>
          <a:bodyPr wrap="square" rtlCol="0">
            <a:spAutoFit/>
          </a:bodyPr>
          <a:lstStyle/>
          <a:p>
            <a:r>
              <a:rPr lang="en-GB" i="1" dirty="0">
                <a:solidFill>
                  <a:srgbClr val="C00000"/>
                </a:solidFill>
              </a:rPr>
              <a:t>“To regain possession quickly through tenacity, organisation and positional discipline”</a:t>
            </a:r>
          </a:p>
        </p:txBody>
      </p:sp>
      <p:sp>
        <p:nvSpPr>
          <p:cNvPr id="3" name="TextBox 2">
            <a:extLst>
              <a:ext uri="{FF2B5EF4-FFF2-40B4-BE49-F238E27FC236}">
                <a16:creationId xmlns:a16="http://schemas.microsoft.com/office/drawing/2014/main" id="{83754D94-BDD2-47D8-88AD-4D150E661639}"/>
              </a:ext>
            </a:extLst>
          </p:cNvPr>
          <p:cNvSpPr txBox="1"/>
          <p:nvPr/>
        </p:nvSpPr>
        <p:spPr>
          <a:xfrm>
            <a:off x="838200" y="1638300"/>
            <a:ext cx="10515600" cy="1815882"/>
          </a:xfrm>
          <a:prstGeom prst="rect">
            <a:avLst/>
          </a:prstGeom>
          <a:noFill/>
        </p:spPr>
        <p:txBody>
          <a:bodyPr wrap="square" rtlCol="0">
            <a:spAutoFit/>
          </a:bodyPr>
          <a:lstStyle/>
          <a:p>
            <a:r>
              <a:rPr lang="en-GB" sz="1600" dirty="0"/>
              <a:t>This philosophy is focused on players being encouraged to regain possession quickly through the player that lost the ball immediately looking to press the opponent that won possession; in order to firstly delay the attack and, secondly, regain control of the ball through putting the opponent under pressure. </a:t>
            </a:r>
          </a:p>
          <a:p>
            <a:endParaRPr lang="en-GB" sz="1600" dirty="0"/>
          </a:p>
          <a:p>
            <a:r>
              <a:rPr lang="en-GB" sz="1600" dirty="0"/>
              <a:t>The use of the term organisation and positional discipline  refer to the rest of the team looking to recover into their defensive compact shape, whether that be into a Mid or Low-Block; or look to work together to press the opposition Higher up the pitch. </a:t>
            </a:r>
          </a:p>
        </p:txBody>
      </p:sp>
    </p:spTree>
    <p:extLst>
      <p:ext uri="{BB962C8B-B14F-4D97-AF65-F5344CB8AC3E}">
        <p14:creationId xmlns:p14="http://schemas.microsoft.com/office/powerpoint/2010/main" val="80797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8" y="133901"/>
            <a:ext cx="10850881" cy="835500"/>
          </a:xfrm>
        </p:spPr>
        <p:txBody>
          <a:bodyPr vert="horz" lIns="91440" tIns="45720" rIns="91440" bIns="45720" rtlCol="0" anchor="ctr">
            <a:normAutofit fontScale="90000"/>
          </a:bodyPr>
          <a:lstStyle/>
          <a:p>
            <a:r>
              <a:rPr lang="en-US" b="1" dirty="0"/>
              <a:t>How we Play –Transition from In to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89408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3056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30055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6630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4084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71308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2424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3852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248116" y="1832243"/>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2972528" y="307484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321075" y="244726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202567" y="170557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3942384" y="112642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3632248" y="161773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3618974" y="223015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245880" y="91784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2820924" y="1470555"/>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68653" y="3333832"/>
            <a:ext cx="11077577" cy="3539430"/>
          </a:xfrm>
          <a:prstGeom prst="rect">
            <a:avLst/>
          </a:prstGeom>
          <a:noFill/>
        </p:spPr>
        <p:txBody>
          <a:bodyPr wrap="square" rtlCol="0">
            <a:spAutoFit/>
          </a:bodyPr>
          <a:lstStyle/>
          <a:p>
            <a:r>
              <a:rPr lang="en-GB" sz="1600" dirty="0"/>
              <a:t>North West London Jets play a 1-4-2-3-1 formation at 11 a-side. </a:t>
            </a:r>
          </a:p>
          <a:p>
            <a:endParaRPr lang="en-GB" sz="1600" dirty="0"/>
          </a:p>
          <a:p>
            <a:r>
              <a:rPr lang="en-GB" sz="1600" dirty="0"/>
              <a:t>From the scenario above, the Right Winger for North West London Jets has been tackled by the opponent’s Left Full Back. As the Right Winger has lost possession higher up the pitch and is the nearest one to the ball, he is encouraged to be the first player to apply pressure in an attempt regain control of the ball. Whilst the Right Winger applies pressure, all other players are encouraged to recover their defensive positions and shape, as illustrated by the CAM’s recovery run to support the Right Winger.</a:t>
            </a:r>
          </a:p>
          <a:p>
            <a:endParaRPr lang="en-GB" sz="1600" dirty="0"/>
          </a:p>
          <a:p>
            <a:r>
              <a:rPr lang="en-GB" sz="1600" dirty="0"/>
              <a:t>With possession being lost on the right hand side, the Central Defensive Midfielders, Centre Backs and Left sided Winger and Wing Backs look to shuffle across towards the right hand side to remain in a compact shape and units. </a:t>
            </a:r>
          </a:p>
          <a:p>
            <a:endParaRPr lang="en-GB" sz="1600" dirty="0"/>
          </a:p>
          <a:p>
            <a:r>
              <a:rPr lang="en-GB" sz="1600" dirty="0"/>
              <a:t>As the opponents Left Full Back looks to break into the North West London Jets half, the Jets Right Wing Back is tasked to delay the attack, enabling team-mates and the team to recover their defensive organisation and shape. </a:t>
            </a:r>
          </a:p>
          <a:p>
            <a:endParaRPr lang="en-GB" sz="1600" dirty="0"/>
          </a:p>
          <a:p>
            <a:endParaRPr lang="en-GB" sz="1600" dirty="0"/>
          </a:p>
        </p:txBody>
      </p:sp>
      <p:sp>
        <p:nvSpPr>
          <p:cNvPr id="2" name="Oval 1">
            <a:extLst>
              <a:ext uri="{FF2B5EF4-FFF2-40B4-BE49-F238E27FC236}">
                <a16:creationId xmlns:a16="http://schemas.microsoft.com/office/drawing/2014/main" id="{5E520317-1E9E-402E-86AB-203F89A2952A}"/>
              </a:ext>
            </a:extLst>
          </p:cNvPr>
          <p:cNvSpPr/>
          <p:nvPr/>
        </p:nvSpPr>
        <p:spPr>
          <a:xfrm>
            <a:off x="3261951" y="1107441"/>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BF8ADF0-16AD-4C2C-8342-83A7CDF312E2}"/>
              </a:ext>
            </a:extLst>
          </p:cNvPr>
          <p:cNvSpPr/>
          <p:nvPr/>
        </p:nvSpPr>
        <p:spPr>
          <a:xfrm>
            <a:off x="3949057" y="227717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2913000" y="280685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074837" y="162371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2966118" y="2277789"/>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2580505" y="164892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007625" y="215827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046008" y="150700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3056966" y="103376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281144" y="275212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2460849" y="234440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2223834" y="182129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D3CFE6ED-8982-464E-9AAA-1BC81619C6AD}"/>
              </a:ext>
            </a:extLst>
          </p:cNvPr>
          <p:cNvCxnSpPr>
            <a:stCxn id="44" idx="2"/>
          </p:cNvCxnSpPr>
          <p:nvPr/>
        </p:nvCxnSpPr>
        <p:spPr>
          <a:xfrm flipH="1" flipV="1">
            <a:off x="3737481" y="1171189"/>
            <a:ext cx="204903" cy="8191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3BDBB4-0083-4D74-94C0-A4EC0FC49852}"/>
              </a:ext>
            </a:extLst>
          </p:cNvPr>
          <p:cNvCxnSpPr>
            <a:cxnSpLocks/>
          </p:cNvCxnSpPr>
          <p:nvPr/>
        </p:nvCxnSpPr>
        <p:spPr>
          <a:xfrm flipV="1">
            <a:off x="3846006" y="1472420"/>
            <a:ext cx="191628" cy="1834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1E2CC57-9D1E-4DF0-B827-9F72658AF270}"/>
              </a:ext>
            </a:extLst>
          </p:cNvPr>
          <p:cNvCxnSpPr>
            <a:cxnSpLocks/>
          </p:cNvCxnSpPr>
          <p:nvPr/>
        </p:nvCxnSpPr>
        <p:spPr>
          <a:xfrm flipV="1">
            <a:off x="3853243" y="2064287"/>
            <a:ext cx="191628" cy="1834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36009E-2AA1-4C98-9AAF-32B4914003C1}"/>
              </a:ext>
            </a:extLst>
          </p:cNvPr>
          <p:cNvCxnSpPr>
            <a:cxnSpLocks/>
          </p:cNvCxnSpPr>
          <p:nvPr/>
        </p:nvCxnSpPr>
        <p:spPr>
          <a:xfrm flipV="1">
            <a:off x="3241508" y="2804103"/>
            <a:ext cx="707549" cy="364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EA220A-8A20-465D-9C7F-55E66980641C}"/>
              </a:ext>
            </a:extLst>
          </p:cNvPr>
          <p:cNvCxnSpPr>
            <a:cxnSpLocks/>
          </p:cNvCxnSpPr>
          <p:nvPr/>
        </p:nvCxnSpPr>
        <p:spPr>
          <a:xfrm flipV="1">
            <a:off x="4456426" y="2155994"/>
            <a:ext cx="22221" cy="3682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0D39C4-2CAF-403F-AF22-D16D01E683D5}"/>
              </a:ext>
            </a:extLst>
          </p:cNvPr>
          <p:cNvCxnSpPr/>
          <p:nvPr/>
        </p:nvCxnSpPr>
        <p:spPr>
          <a:xfrm>
            <a:off x="2707424" y="2510867"/>
            <a:ext cx="934984" cy="12252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FC03F4-33CE-4139-A089-D4BC46285449}"/>
              </a:ext>
            </a:extLst>
          </p:cNvPr>
          <p:cNvCxnSpPr>
            <a:cxnSpLocks/>
          </p:cNvCxnSpPr>
          <p:nvPr/>
        </p:nvCxnSpPr>
        <p:spPr>
          <a:xfrm flipV="1">
            <a:off x="3023229" y="1462527"/>
            <a:ext cx="619179" cy="122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5359380-9A72-4F69-920B-191A5A134582}"/>
              </a:ext>
            </a:extLst>
          </p:cNvPr>
          <p:cNvSpPr/>
          <p:nvPr/>
        </p:nvSpPr>
        <p:spPr>
          <a:xfrm>
            <a:off x="3200400" y="140239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7746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27317" y="133576"/>
            <a:ext cx="10956683" cy="835500"/>
          </a:xfrm>
        </p:spPr>
        <p:txBody>
          <a:bodyPr vert="horz" lIns="91440" tIns="45720" rIns="91440" bIns="45720" rtlCol="0" anchor="ctr">
            <a:normAutofit fontScale="90000"/>
          </a:bodyPr>
          <a:lstStyle/>
          <a:p>
            <a:r>
              <a:rPr lang="en-US" b="1" dirty="0"/>
              <a:t>How we Play –Transition from In to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814387" y="88392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94551" y="92040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94551" y="229039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41040" y="195614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431790" y="163068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814387" y="170292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817720" y="191408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736826" y="182836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332288" y="1945690"/>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3139039" y="309013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779340" y="226094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698438" y="1702803"/>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3889013" y="135649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073880" y="180124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184476" y="236159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386036" y="109011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480511" y="1836429"/>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78813" y="3252552"/>
            <a:ext cx="11077577" cy="3539430"/>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this situation, possession has been transitioned in the middle of the pitch, with the CAM being tackled by the opposition’s Central Midfielder. As the CAM has lost possession higher up the pitch and is the nearest one to the ball, he is encouraged to be the first player to apply pressure in an attempt regain control of the ball. </a:t>
            </a:r>
          </a:p>
          <a:p>
            <a:pPr algn="just"/>
            <a:endParaRPr lang="en-GB" sz="1600" dirty="0"/>
          </a:p>
          <a:p>
            <a:pPr algn="just"/>
            <a:r>
              <a:rPr lang="en-GB" sz="1600" dirty="0"/>
              <a:t>The North West London Jets Left Winger and Wing Back have pushed forward in anticipation of penetrating the opposition’s backline and are now having to recover their defensive positions. </a:t>
            </a:r>
          </a:p>
          <a:p>
            <a:pPr algn="just"/>
            <a:endParaRPr lang="en-GB" sz="1600" dirty="0"/>
          </a:p>
          <a:p>
            <a:pPr algn="just"/>
            <a:r>
              <a:rPr lang="en-GB" sz="1600" dirty="0"/>
              <a:t>By the North West London Jets Left Winger and Wing Back pushing forward, they have left their side exposed, enabling the opposition to switch the play out to their right flank. This has forced the North West London Jets Central Defensive Midfielder to come across to the left hand side to provide defensive cover and look to delay the attack, whilst his team-mates recover. </a:t>
            </a:r>
          </a:p>
          <a:p>
            <a:pPr algn="just"/>
            <a:endParaRPr lang="en-GB" sz="1600" dirty="0"/>
          </a:p>
          <a:p>
            <a:pPr algn="just"/>
            <a:r>
              <a:rPr lang="en-GB" sz="1600" dirty="0"/>
              <a:t>The North West London Jets Right Winger and Wing Back are similarly recovering their defensive positions. </a:t>
            </a:r>
          </a:p>
        </p:txBody>
      </p:sp>
      <p:sp>
        <p:nvSpPr>
          <p:cNvPr id="2" name="Oval 1">
            <a:extLst>
              <a:ext uri="{FF2B5EF4-FFF2-40B4-BE49-F238E27FC236}">
                <a16:creationId xmlns:a16="http://schemas.microsoft.com/office/drawing/2014/main" id="{5E520317-1E9E-402E-86AB-203F89A2952A}"/>
              </a:ext>
            </a:extLst>
          </p:cNvPr>
          <p:cNvSpPr/>
          <p:nvPr/>
        </p:nvSpPr>
        <p:spPr>
          <a:xfrm>
            <a:off x="3422631" y="1929268"/>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BF8ADF0-16AD-4C2C-8342-83A7CDF312E2}"/>
              </a:ext>
            </a:extLst>
          </p:cNvPr>
          <p:cNvSpPr/>
          <p:nvPr/>
        </p:nvSpPr>
        <p:spPr>
          <a:xfrm>
            <a:off x="4537584" y="224875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3440526" y="293734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327788" y="161378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320371" y="2287905"/>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300742" y="176696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2604487" y="219043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442771" y="166997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2618157" y="116454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2691562" y="283279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2902023" y="269978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2906027" y="2199030"/>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9D412576-C27B-4003-9DB9-AC18EFED1C07}"/>
              </a:ext>
            </a:extLst>
          </p:cNvPr>
          <p:cNvCxnSpPr>
            <a:stCxn id="2" idx="4"/>
            <a:endCxn id="26" idx="7"/>
          </p:cNvCxnSpPr>
          <p:nvPr/>
        </p:nvCxnSpPr>
        <p:spPr>
          <a:xfrm>
            <a:off x="3503573" y="2087113"/>
            <a:ext cx="204546" cy="8990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95CAFA-EE80-4E88-951E-4A7B6A897EB9}"/>
              </a:ext>
            </a:extLst>
          </p:cNvPr>
          <p:cNvCxnSpPr>
            <a:stCxn id="44" idx="6"/>
          </p:cNvCxnSpPr>
          <p:nvPr/>
        </p:nvCxnSpPr>
        <p:spPr>
          <a:xfrm>
            <a:off x="4126028" y="1483162"/>
            <a:ext cx="809425" cy="18681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B7F9358-D295-4146-8601-C93B99A64AD0}"/>
              </a:ext>
            </a:extLst>
          </p:cNvPr>
          <p:cNvCxnSpPr>
            <a:cxnSpLocks/>
          </p:cNvCxnSpPr>
          <p:nvPr/>
        </p:nvCxnSpPr>
        <p:spPr>
          <a:xfrm>
            <a:off x="4346141" y="2577829"/>
            <a:ext cx="6961" cy="3677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F25B21-F3F9-4603-8BD9-11293A190CA3}"/>
              </a:ext>
            </a:extLst>
          </p:cNvPr>
          <p:cNvCxnSpPr>
            <a:cxnSpLocks/>
            <a:endCxn id="46" idx="7"/>
          </p:cNvCxnSpPr>
          <p:nvPr/>
        </p:nvCxnSpPr>
        <p:spPr>
          <a:xfrm>
            <a:off x="4256113" y="2048304"/>
            <a:ext cx="130668" cy="3503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44722B-B983-4E1E-9924-69AF8871619C}"/>
              </a:ext>
            </a:extLst>
          </p:cNvPr>
          <p:cNvCxnSpPr>
            <a:cxnSpLocks/>
          </p:cNvCxnSpPr>
          <p:nvPr/>
        </p:nvCxnSpPr>
        <p:spPr>
          <a:xfrm>
            <a:off x="3629231" y="1229178"/>
            <a:ext cx="901509" cy="262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5359380-9A72-4F69-920B-191A5A134582}"/>
              </a:ext>
            </a:extLst>
          </p:cNvPr>
          <p:cNvSpPr/>
          <p:nvPr/>
        </p:nvSpPr>
        <p:spPr>
          <a:xfrm>
            <a:off x="3788373" y="1028013"/>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66C48593-AEA6-4C45-9432-1D6E09D78247}"/>
              </a:ext>
            </a:extLst>
          </p:cNvPr>
          <p:cNvCxnSpPr>
            <a:cxnSpLocks/>
          </p:cNvCxnSpPr>
          <p:nvPr/>
        </p:nvCxnSpPr>
        <p:spPr>
          <a:xfrm flipV="1">
            <a:off x="3354604" y="3176821"/>
            <a:ext cx="901509" cy="523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4D3BE8-75A9-404C-BD74-D1C67B08DD0F}"/>
              </a:ext>
            </a:extLst>
          </p:cNvPr>
          <p:cNvCxnSpPr>
            <a:cxnSpLocks/>
          </p:cNvCxnSpPr>
          <p:nvPr/>
        </p:nvCxnSpPr>
        <p:spPr>
          <a:xfrm>
            <a:off x="3151758" y="2842675"/>
            <a:ext cx="1292789" cy="1774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45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712468" y="164381"/>
            <a:ext cx="11003281" cy="835500"/>
          </a:xfrm>
        </p:spPr>
        <p:txBody>
          <a:bodyPr vert="horz" lIns="91440" tIns="45720" rIns="91440" bIns="45720" rtlCol="0" anchor="ctr">
            <a:normAutofit fontScale="90000"/>
          </a:bodyPr>
          <a:lstStyle/>
          <a:p>
            <a:r>
              <a:rPr lang="en-US" b="1" dirty="0"/>
              <a:t>How we Play –Transition from In to Out of Possession</a:t>
            </a:r>
          </a:p>
        </p:txBody>
      </p:sp>
      <p:sp>
        <p:nvSpPr>
          <p:cNvPr id="5" name="Rectangle 4">
            <a:extLst>
              <a:ext uri="{FF2B5EF4-FFF2-40B4-BE49-F238E27FC236}">
                <a16:creationId xmlns:a16="http://schemas.microsoft.com/office/drawing/2014/main" id="{8F47EBE2-3778-4FC3-A7AE-0305AB133927}"/>
              </a:ext>
            </a:extLst>
          </p:cNvPr>
          <p:cNvSpPr/>
          <p:nvPr/>
        </p:nvSpPr>
        <p:spPr>
          <a:xfrm>
            <a:off x="773747" y="924560"/>
            <a:ext cx="5160328" cy="244221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E5E0DB2E-3C95-4E8E-8634-FE1031523FEC}"/>
              </a:ext>
            </a:extLst>
          </p:cNvPr>
          <p:cNvCxnSpPr>
            <a:cxnSpLocks/>
          </p:cNvCxnSpPr>
          <p:nvPr/>
        </p:nvCxnSpPr>
        <p:spPr>
          <a:xfrm>
            <a:off x="3353911" y="961048"/>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42CEBD-AC18-4CFA-A99B-F09085049D10}"/>
              </a:ext>
            </a:extLst>
          </p:cNvPr>
          <p:cNvCxnSpPr>
            <a:cxnSpLocks/>
          </p:cNvCxnSpPr>
          <p:nvPr/>
        </p:nvCxnSpPr>
        <p:spPr>
          <a:xfrm>
            <a:off x="3353911" y="2331035"/>
            <a:ext cx="0" cy="10357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3F67C8-1894-4740-BB91-18EF8A731220}"/>
              </a:ext>
            </a:extLst>
          </p:cNvPr>
          <p:cNvSpPr/>
          <p:nvPr/>
        </p:nvSpPr>
        <p:spPr>
          <a:xfrm>
            <a:off x="3200400" y="1996783"/>
            <a:ext cx="304800" cy="33176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2910970-0551-4E16-BD98-9827320CB36C}"/>
              </a:ext>
            </a:extLst>
          </p:cNvPr>
          <p:cNvSpPr/>
          <p:nvPr/>
        </p:nvSpPr>
        <p:spPr>
          <a:xfrm>
            <a:off x="5391150" y="1671320"/>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428FE86-940B-43C6-9414-AA1269E870B3}"/>
              </a:ext>
            </a:extLst>
          </p:cNvPr>
          <p:cNvSpPr/>
          <p:nvPr/>
        </p:nvSpPr>
        <p:spPr>
          <a:xfrm>
            <a:off x="773747" y="1743564"/>
            <a:ext cx="542925" cy="838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F885CCC-DD72-4350-8AA1-D4D594105738}"/>
              </a:ext>
            </a:extLst>
          </p:cNvPr>
          <p:cNvSpPr/>
          <p:nvPr/>
        </p:nvSpPr>
        <p:spPr>
          <a:xfrm>
            <a:off x="777080" y="1954727"/>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6CDF2F-C0A9-4615-A8A6-B462AA6F889B}"/>
              </a:ext>
            </a:extLst>
          </p:cNvPr>
          <p:cNvSpPr/>
          <p:nvPr/>
        </p:nvSpPr>
        <p:spPr>
          <a:xfrm>
            <a:off x="5696186" y="1869002"/>
            <a:ext cx="237015" cy="43258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359C86E5-286B-480F-9A9C-6D10018413BA}"/>
              </a:ext>
            </a:extLst>
          </p:cNvPr>
          <p:cNvSpPr/>
          <p:nvPr/>
        </p:nvSpPr>
        <p:spPr>
          <a:xfrm>
            <a:off x="5391150" y="1954727"/>
            <a:ext cx="237015" cy="25334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A2D0BDBD-339F-4BA2-8214-74C2B175ACC0}"/>
              </a:ext>
            </a:extLst>
          </p:cNvPr>
          <p:cNvSpPr/>
          <p:nvPr/>
        </p:nvSpPr>
        <p:spPr>
          <a:xfrm>
            <a:off x="3833136" y="306892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ABA0F5ED-22BD-4239-92C1-DB6FAD0069BE}"/>
              </a:ext>
            </a:extLst>
          </p:cNvPr>
          <p:cNvSpPr/>
          <p:nvPr/>
        </p:nvSpPr>
        <p:spPr>
          <a:xfrm>
            <a:off x="4947732" y="239935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F5AF540-B59E-4A3B-8997-958E6CF8A1DC}"/>
              </a:ext>
            </a:extLst>
          </p:cNvPr>
          <p:cNvSpPr/>
          <p:nvPr/>
        </p:nvSpPr>
        <p:spPr>
          <a:xfrm>
            <a:off x="4869486" y="190932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B44676-832C-4F07-AB63-FDF5EFDCF0CE}"/>
              </a:ext>
            </a:extLst>
          </p:cNvPr>
          <p:cNvSpPr/>
          <p:nvPr/>
        </p:nvSpPr>
        <p:spPr>
          <a:xfrm>
            <a:off x="4829225" y="126368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A100D10-B4EB-4DB9-911E-FE25DD40E34F}"/>
              </a:ext>
            </a:extLst>
          </p:cNvPr>
          <p:cNvSpPr/>
          <p:nvPr/>
        </p:nvSpPr>
        <p:spPr>
          <a:xfrm>
            <a:off x="4357742" y="189939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6E68875-C7B3-403A-979E-9F224D825CB5}"/>
              </a:ext>
            </a:extLst>
          </p:cNvPr>
          <p:cNvSpPr/>
          <p:nvPr/>
        </p:nvSpPr>
        <p:spPr>
          <a:xfrm>
            <a:off x="4208003" y="2451754"/>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5F7EF2A-9BD8-4C94-A399-0EABDBED9D6B}"/>
              </a:ext>
            </a:extLst>
          </p:cNvPr>
          <p:cNvSpPr/>
          <p:nvPr/>
        </p:nvSpPr>
        <p:spPr>
          <a:xfrm>
            <a:off x="3733839" y="115720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FA5A88D-2EAA-4E1D-BFCF-F29447A8676B}"/>
              </a:ext>
            </a:extLst>
          </p:cNvPr>
          <p:cNvSpPr/>
          <p:nvPr/>
        </p:nvSpPr>
        <p:spPr>
          <a:xfrm>
            <a:off x="3658711" y="1878948"/>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C249D56-D398-4E54-826D-909177D96BFD}"/>
              </a:ext>
            </a:extLst>
          </p:cNvPr>
          <p:cNvSpPr/>
          <p:nvPr/>
        </p:nvSpPr>
        <p:spPr>
          <a:xfrm>
            <a:off x="3074034" y="2341551"/>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CE064E3-0261-482E-84C5-4070A6E392F4}"/>
              </a:ext>
            </a:extLst>
          </p:cNvPr>
          <p:cNvSpPr txBox="1"/>
          <p:nvPr/>
        </p:nvSpPr>
        <p:spPr>
          <a:xfrm>
            <a:off x="638173" y="3293192"/>
            <a:ext cx="11077577" cy="3046988"/>
          </a:xfrm>
          <a:prstGeom prst="rect">
            <a:avLst/>
          </a:prstGeom>
          <a:noFill/>
        </p:spPr>
        <p:txBody>
          <a:bodyPr wrap="square" rtlCol="0">
            <a:spAutoFit/>
          </a:bodyPr>
          <a:lstStyle/>
          <a:p>
            <a:r>
              <a:rPr lang="en-GB" sz="1600" dirty="0"/>
              <a:t>North West London Jets play a 1-4-2-3-1 formation at 11 a-side. </a:t>
            </a:r>
          </a:p>
          <a:p>
            <a:endParaRPr lang="en-GB" sz="1600" dirty="0"/>
          </a:p>
          <a:p>
            <a:pPr algn="just"/>
            <a:r>
              <a:rPr lang="en-GB" sz="1600" dirty="0"/>
              <a:t>In this situation, the ball has been passed into the Striker, who has just lost possession to the opposition’s Centre Back. As the team were looking to create an attack by playing off the Striker, the team’s shape is fairly compact and all players bar the Striker are in the North West London Jets half of the pitch.  </a:t>
            </a:r>
          </a:p>
          <a:p>
            <a:pPr algn="just"/>
            <a:endParaRPr lang="en-GB" sz="1600" dirty="0"/>
          </a:p>
          <a:p>
            <a:pPr algn="just"/>
            <a:r>
              <a:rPr lang="en-GB" sz="1600" dirty="0"/>
              <a:t>The opposing Centre Back looks to play forward into their Central Midfielder. This draws the North West London Jets Central Defensive Midfielder to press the receiver, looking to firstly delay the attack, whilst the Left Wing Back and Winger recover their positions. </a:t>
            </a:r>
          </a:p>
          <a:p>
            <a:pPr algn="just"/>
            <a:endParaRPr lang="en-GB" sz="1600" dirty="0"/>
          </a:p>
          <a:p>
            <a:pPr algn="just"/>
            <a:r>
              <a:rPr lang="en-GB" sz="1600" dirty="0"/>
              <a:t>As the Striker lost possession higher up the pitch and is the nearest one to the ball, he is encouraged to be the first player to apply pressure in an attempt regain control of the ball. </a:t>
            </a:r>
          </a:p>
        </p:txBody>
      </p:sp>
      <p:sp>
        <p:nvSpPr>
          <p:cNvPr id="2" name="Oval 1">
            <a:extLst>
              <a:ext uri="{FF2B5EF4-FFF2-40B4-BE49-F238E27FC236}">
                <a16:creationId xmlns:a16="http://schemas.microsoft.com/office/drawing/2014/main" id="{5E520317-1E9E-402E-86AB-203F89A2952A}"/>
              </a:ext>
            </a:extLst>
          </p:cNvPr>
          <p:cNvSpPr/>
          <p:nvPr/>
        </p:nvSpPr>
        <p:spPr>
          <a:xfrm>
            <a:off x="3251538" y="2408435"/>
            <a:ext cx="161884" cy="1578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BF8ADF0-16AD-4C2C-8342-83A7CDF312E2}"/>
              </a:ext>
            </a:extLst>
          </p:cNvPr>
          <p:cNvSpPr/>
          <p:nvPr/>
        </p:nvSpPr>
        <p:spPr>
          <a:xfrm>
            <a:off x="4776259" y="231761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9B1957-032E-4E0A-A861-A58E486D805B}"/>
              </a:ext>
            </a:extLst>
          </p:cNvPr>
          <p:cNvSpPr/>
          <p:nvPr/>
        </p:nvSpPr>
        <p:spPr>
          <a:xfrm>
            <a:off x="4017039" y="2807960"/>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BA30A9EC-BCCC-4CBD-9C20-17757B822B42}"/>
              </a:ext>
            </a:extLst>
          </p:cNvPr>
          <p:cNvSpPr/>
          <p:nvPr/>
        </p:nvSpPr>
        <p:spPr>
          <a:xfrm>
            <a:off x="4675965" y="1659124"/>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359380-9A72-4F69-920B-191A5A134582}"/>
              </a:ext>
            </a:extLst>
          </p:cNvPr>
          <p:cNvSpPr/>
          <p:nvPr/>
        </p:nvSpPr>
        <p:spPr>
          <a:xfrm>
            <a:off x="3988116" y="93738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FBB58DB-C188-4ADE-A91B-66C250459EAB}"/>
              </a:ext>
            </a:extLst>
          </p:cNvPr>
          <p:cNvSpPr/>
          <p:nvPr/>
        </p:nvSpPr>
        <p:spPr>
          <a:xfrm>
            <a:off x="3783520" y="2182621"/>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BAE9221-AF91-478F-994F-9C99E7C3F8BA}"/>
              </a:ext>
            </a:extLst>
          </p:cNvPr>
          <p:cNvSpPr/>
          <p:nvPr/>
        </p:nvSpPr>
        <p:spPr>
          <a:xfrm>
            <a:off x="3854094" y="1515286"/>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FDBF66CC-D494-4E1F-99BE-5B259E834E48}"/>
              </a:ext>
            </a:extLst>
          </p:cNvPr>
          <p:cNvSpPr/>
          <p:nvPr/>
        </p:nvSpPr>
        <p:spPr>
          <a:xfrm>
            <a:off x="3143197" y="2255658"/>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D8F1613-814F-4D33-A4F9-ABD1BC35514C}"/>
              </a:ext>
            </a:extLst>
          </p:cNvPr>
          <p:cNvSpPr/>
          <p:nvPr/>
        </p:nvSpPr>
        <p:spPr>
          <a:xfrm>
            <a:off x="2737879" y="170622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31CC97F5-2A5D-4BA6-9B6F-5BC35E1877F6}"/>
              </a:ext>
            </a:extLst>
          </p:cNvPr>
          <p:cNvSpPr/>
          <p:nvPr/>
        </p:nvSpPr>
        <p:spPr>
          <a:xfrm>
            <a:off x="3052176" y="1157677"/>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0B6C4560-A132-4F36-A020-0D37D18CFA0C}"/>
              </a:ext>
            </a:extLst>
          </p:cNvPr>
          <p:cNvSpPr/>
          <p:nvPr/>
        </p:nvSpPr>
        <p:spPr>
          <a:xfrm>
            <a:off x="3042016" y="2944862"/>
            <a:ext cx="233519" cy="225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A5E494D-CBD1-4D0F-B1C5-83CB809A2862}"/>
              </a:ext>
            </a:extLst>
          </p:cNvPr>
          <p:cNvSpPr/>
          <p:nvPr/>
        </p:nvSpPr>
        <p:spPr>
          <a:xfrm>
            <a:off x="3530194" y="2834292"/>
            <a:ext cx="237015" cy="253340"/>
          </a:xfrm>
          <a:prstGeom prst="ellipse">
            <a:avLst/>
          </a:prstGeom>
          <a:pattFill prst="wdUpDiag">
            <a:fgClr>
              <a:srgbClr val="0070C0"/>
            </a:fgClr>
            <a:bgClr>
              <a:srgbClr val="FF00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0FD3A174-EFEC-406B-A962-817DBDAED671}"/>
              </a:ext>
            </a:extLst>
          </p:cNvPr>
          <p:cNvCxnSpPr>
            <a:stCxn id="2" idx="5"/>
            <a:endCxn id="29" idx="4"/>
          </p:cNvCxnSpPr>
          <p:nvPr/>
        </p:nvCxnSpPr>
        <p:spPr>
          <a:xfrm flipV="1">
            <a:off x="3389715" y="2408285"/>
            <a:ext cx="510565" cy="134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50AE7E-581C-47A5-86BE-16D4CA43B939}"/>
              </a:ext>
            </a:extLst>
          </p:cNvPr>
          <p:cNvCxnSpPr>
            <a:stCxn id="47" idx="6"/>
          </p:cNvCxnSpPr>
          <p:nvPr/>
        </p:nvCxnSpPr>
        <p:spPr>
          <a:xfrm flipV="1">
            <a:off x="3767209" y="2729948"/>
            <a:ext cx="302942" cy="23101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57318E-8657-43EF-9585-FB95CF418EA5}"/>
              </a:ext>
            </a:extLst>
          </p:cNvPr>
          <p:cNvCxnSpPr>
            <a:stCxn id="46" idx="1"/>
            <a:endCxn id="29" idx="5"/>
          </p:cNvCxnSpPr>
          <p:nvPr/>
        </p:nvCxnSpPr>
        <p:spPr>
          <a:xfrm flipH="1" flipV="1">
            <a:off x="3982841" y="2375237"/>
            <a:ext cx="259872" cy="1136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4F03DA5-888A-4AB1-A745-6DA0360D7E95}"/>
              </a:ext>
            </a:extLst>
          </p:cNvPr>
          <p:cNvCxnSpPr>
            <a:cxnSpLocks/>
          </p:cNvCxnSpPr>
          <p:nvPr/>
        </p:nvCxnSpPr>
        <p:spPr>
          <a:xfrm flipV="1">
            <a:off x="4081167" y="2859622"/>
            <a:ext cx="811851" cy="3206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9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7" y="267642"/>
            <a:ext cx="4803636" cy="868430"/>
          </a:xfrm>
        </p:spPr>
        <p:txBody>
          <a:bodyPr vert="horz" lIns="91440" tIns="45720" rIns="91440" bIns="45720" rtlCol="0" anchor="ctr">
            <a:normAutofit/>
          </a:bodyPr>
          <a:lstStyle/>
          <a:p>
            <a:r>
              <a:rPr lang="en-US" b="1" dirty="0">
                <a:solidFill>
                  <a:srgbClr val="000000"/>
                </a:solidFill>
              </a:rPr>
              <a:t>Football Strategy</a:t>
            </a:r>
          </a:p>
        </p:txBody>
      </p:sp>
      <p:sp>
        <p:nvSpPr>
          <p:cNvPr id="4" name="TextBox 3">
            <a:extLst>
              <a:ext uri="{FF2B5EF4-FFF2-40B4-BE49-F238E27FC236}">
                <a16:creationId xmlns:a16="http://schemas.microsoft.com/office/drawing/2014/main" id="{FC77ABC9-EAED-4B51-940B-E15335D1BC2A}"/>
              </a:ext>
            </a:extLst>
          </p:cNvPr>
          <p:cNvSpPr txBox="1"/>
          <p:nvPr/>
        </p:nvSpPr>
        <p:spPr>
          <a:xfrm>
            <a:off x="804997" y="2407539"/>
            <a:ext cx="5961563" cy="2447925"/>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rgbClr val="000000"/>
                </a:solidFill>
              </a:rPr>
              <a:t>In Possession </a:t>
            </a:r>
          </a:p>
          <a:p>
            <a:pPr>
              <a:lnSpc>
                <a:spcPct val="90000"/>
              </a:lnSpc>
              <a:spcAft>
                <a:spcPts val="600"/>
              </a:spcAft>
            </a:pPr>
            <a:r>
              <a:rPr lang="en-US" sz="1600" dirty="0">
                <a:solidFill>
                  <a:srgbClr val="000000"/>
                </a:solidFill>
              </a:rPr>
              <a:t>Be patient in possession of the ball, to find opportunities to exploit space and penetrate the opposition’s defensive zone.</a:t>
            </a:r>
          </a:p>
          <a:p>
            <a:pPr indent="-228600">
              <a:lnSpc>
                <a:spcPct val="90000"/>
              </a:lnSpc>
              <a:spcAft>
                <a:spcPts val="600"/>
              </a:spcAft>
              <a:buFont typeface="Arial" panose="020B0604020202020204" pitchFamily="34" charset="0"/>
              <a:buChar char="•"/>
            </a:pPr>
            <a:endParaRPr lang="en-US" sz="1400" dirty="0">
              <a:solidFill>
                <a:srgbClr val="000000"/>
              </a:solidFill>
            </a:endParaRPr>
          </a:p>
          <a:p>
            <a:pPr>
              <a:lnSpc>
                <a:spcPct val="90000"/>
              </a:lnSpc>
              <a:spcAft>
                <a:spcPts val="600"/>
              </a:spcAft>
            </a:pPr>
            <a:r>
              <a:rPr lang="en-US" b="1" dirty="0">
                <a:solidFill>
                  <a:srgbClr val="000000"/>
                </a:solidFill>
              </a:rPr>
              <a:t>Out of Possession</a:t>
            </a:r>
          </a:p>
          <a:p>
            <a:pPr>
              <a:lnSpc>
                <a:spcPct val="90000"/>
              </a:lnSpc>
              <a:spcAft>
                <a:spcPts val="600"/>
              </a:spcAft>
            </a:pPr>
            <a:r>
              <a:rPr lang="en-US" sz="1600" dirty="0">
                <a:solidFill>
                  <a:srgbClr val="000000"/>
                </a:solidFill>
              </a:rPr>
              <a:t>Defend compactly, ensuring distances do not exceed 8-10 yards. </a:t>
            </a:r>
          </a:p>
          <a:p>
            <a:pPr>
              <a:lnSpc>
                <a:spcPct val="90000"/>
              </a:lnSpc>
              <a:spcAft>
                <a:spcPts val="600"/>
              </a:spcAft>
            </a:pPr>
            <a:endParaRPr lang="en-US" sz="1400" dirty="0">
              <a:solidFill>
                <a:srgbClr val="000000"/>
              </a:solidFill>
            </a:endParaRPr>
          </a:p>
        </p:txBody>
      </p:sp>
      <p:pic>
        <p:nvPicPr>
          <p:cNvPr id="1026" name="Picture 2" descr="The Tactics Board – Undervalued at Grassroots Level | Rise of the Coach">
            <a:extLst>
              <a:ext uri="{FF2B5EF4-FFF2-40B4-BE49-F238E27FC236}">
                <a16:creationId xmlns:a16="http://schemas.microsoft.com/office/drawing/2014/main" id="{6CAFB616-9858-41F3-8025-030BD5FA8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3" r="29147"/>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68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745948" y="67766"/>
            <a:ext cx="6814652" cy="702271"/>
          </a:xfrm>
        </p:spPr>
        <p:txBody>
          <a:bodyPr vert="horz" lIns="91440" tIns="45720" rIns="91440" bIns="45720" rtlCol="0" anchor="ctr">
            <a:normAutofit/>
          </a:bodyPr>
          <a:lstStyle/>
          <a:p>
            <a:r>
              <a:rPr lang="en-US" sz="4000" b="1" dirty="0">
                <a:solidFill>
                  <a:srgbClr val="000000"/>
                </a:solidFill>
              </a:rPr>
              <a:t>In Possession Strategy</a:t>
            </a:r>
          </a:p>
        </p:txBody>
      </p:sp>
      <p:pic>
        <p:nvPicPr>
          <p:cNvPr id="1026" name="Picture 2" descr="The Tactics Board – Undervalued at Grassroots Level | Rise of the Coach">
            <a:extLst>
              <a:ext uri="{FF2B5EF4-FFF2-40B4-BE49-F238E27FC236}">
                <a16:creationId xmlns:a16="http://schemas.microsoft.com/office/drawing/2014/main" id="{6CAFB616-9858-41F3-8025-030BD5FA8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3" r="29147"/>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02FA32-74AC-4AE8-B404-BA8312F6F9A5}"/>
              </a:ext>
            </a:extLst>
          </p:cNvPr>
          <p:cNvSpPr txBox="1"/>
          <p:nvPr/>
        </p:nvSpPr>
        <p:spPr>
          <a:xfrm>
            <a:off x="745948" y="610934"/>
            <a:ext cx="8810045" cy="6173546"/>
          </a:xfrm>
          <a:prstGeom prst="rect">
            <a:avLst/>
          </a:prstGeom>
        </p:spPr>
        <p:txBody>
          <a:bodyPr vert="horz" lIns="91440" tIns="45720" rIns="91440" bIns="45720" rtlCol="0" anchor="ctr">
            <a:noAutofit/>
          </a:bodyPr>
          <a:lstStyle/>
          <a:p>
            <a:pPr>
              <a:lnSpc>
                <a:spcPct val="90000"/>
              </a:lnSpc>
              <a:spcAft>
                <a:spcPts val="600"/>
              </a:spcAft>
            </a:pPr>
            <a:r>
              <a:rPr lang="en-US" sz="1600" b="1" dirty="0">
                <a:solidFill>
                  <a:srgbClr val="000000"/>
                </a:solidFill>
              </a:rPr>
              <a:t>Why </a:t>
            </a:r>
            <a:r>
              <a:rPr lang="en-US" sz="1600" i="1" dirty="0">
                <a:solidFill>
                  <a:srgbClr val="000000"/>
                </a:solidFill>
              </a:rPr>
              <a:t>“Be patient in possession of the ball, to find opportunities to exploit space and penetrate the opposition’s defensive zone”</a:t>
            </a:r>
            <a:r>
              <a:rPr lang="en-US" sz="1600" b="1" dirty="0">
                <a:solidFill>
                  <a:srgbClr val="000000"/>
                </a:solidFill>
              </a:rPr>
              <a:t>?</a:t>
            </a:r>
          </a:p>
          <a:p>
            <a:pPr>
              <a:lnSpc>
                <a:spcPct val="90000"/>
              </a:lnSpc>
              <a:spcAft>
                <a:spcPts val="600"/>
              </a:spcAft>
            </a:pPr>
            <a:endParaRPr lang="en-US" sz="900" b="1" dirty="0">
              <a:solidFill>
                <a:srgbClr val="000000"/>
              </a:solidFill>
            </a:endParaRPr>
          </a:p>
          <a:p>
            <a:pPr>
              <a:lnSpc>
                <a:spcPct val="90000"/>
              </a:lnSpc>
              <a:spcAft>
                <a:spcPts val="600"/>
              </a:spcAft>
            </a:pPr>
            <a:r>
              <a:rPr lang="en-US" sz="1600" dirty="0">
                <a:solidFill>
                  <a:srgbClr val="000000"/>
                </a:solidFill>
              </a:rPr>
              <a:t>The above-mentioned In Possession Strategy aligns with the In Possession Philosophy of </a:t>
            </a:r>
            <a:r>
              <a:rPr lang="en-US" sz="1600" i="1" dirty="0">
                <a:solidFill>
                  <a:srgbClr val="C00000"/>
                </a:solidFill>
              </a:rPr>
              <a:t>“</a:t>
            </a:r>
            <a:r>
              <a:rPr lang="en-GB" sz="1600" i="1" dirty="0">
                <a:solidFill>
                  <a:srgbClr val="C00000"/>
                </a:solidFill>
              </a:rPr>
              <a:t>We aim to play patient possession football, enabling us to attack in numbers with freedom, creativity and tactical discipline”. </a:t>
            </a:r>
          </a:p>
          <a:p>
            <a:pPr>
              <a:lnSpc>
                <a:spcPct val="90000"/>
              </a:lnSpc>
              <a:spcAft>
                <a:spcPts val="600"/>
              </a:spcAft>
            </a:pPr>
            <a:endParaRPr lang="en-GB" sz="1000" dirty="0">
              <a:solidFill>
                <a:srgbClr val="C00000"/>
              </a:solidFill>
            </a:endParaRPr>
          </a:p>
          <a:p>
            <a:pPr>
              <a:lnSpc>
                <a:spcPct val="90000"/>
              </a:lnSpc>
              <a:spcAft>
                <a:spcPts val="600"/>
              </a:spcAft>
            </a:pPr>
            <a:r>
              <a:rPr lang="en-GB" sz="1600" dirty="0"/>
              <a:t>This is because we want to be able to control games by dominating possession of the ball, through the exchanging of short passes, and a willingness to play out from the back and into the Midfield and Attacking units. This includes being comfortable to pass the ball backwards and side-ways if we are unable to go forward, in order to create goalscoring chances.</a:t>
            </a:r>
          </a:p>
          <a:p>
            <a:pPr>
              <a:lnSpc>
                <a:spcPct val="90000"/>
              </a:lnSpc>
              <a:spcAft>
                <a:spcPts val="600"/>
              </a:spcAft>
            </a:pPr>
            <a:endParaRPr lang="en-GB" sz="1000" dirty="0">
              <a:solidFill>
                <a:srgbClr val="C00000"/>
              </a:solidFill>
            </a:endParaRPr>
          </a:p>
          <a:p>
            <a:pPr>
              <a:lnSpc>
                <a:spcPct val="90000"/>
              </a:lnSpc>
              <a:spcAft>
                <a:spcPts val="600"/>
              </a:spcAft>
            </a:pPr>
            <a:r>
              <a:rPr lang="en-US" sz="1600" dirty="0">
                <a:solidFill>
                  <a:srgbClr val="000000"/>
                </a:solidFill>
              </a:rPr>
              <a:t>By the team being patient and confident in possession, moving the ball around the pitch and maintaining control, the team will be able to draw opposing players out of position, creating the required spaces that the team need to penetrate the opponent's defensive zone with incisive movement and passes. </a:t>
            </a:r>
          </a:p>
          <a:p>
            <a:pPr>
              <a:lnSpc>
                <a:spcPct val="90000"/>
              </a:lnSpc>
              <a:spcAft>
                <a:spcPts val="600"/>
              </a:spcAft>
            </a:pPr>
            <a:endParaRPr lang="en-US" sz="1000" dirty="0">
              <a:solidFill>
                <a:srgbClr val="000000"/>
              </a:solidFill>
            </a:endParaRPr>
          </a:p>
          <a:p>
            <a:pPr>
              <a:lnSpc>
                <a:spcPct val="90000"/>
              </a:lnSpc>
              <a:spcAft>
                <a:spcPts val="600"/>
              </a:spcAft>
            </a:pPr>
            <a:r>
              <a:rPr lang="en-US" sz="1600" dirty="0">
                <a:solidFill>
                  <a:srgbClr val="000000"/>
                </a:solidFill>
              </a:rPr>
              <a:t>This possession approach is supported by the research study into </a:t>
            </a:r>
            <a:r>
              <a:rPr lang="en-GB" sz="1600" dirty="0">
                <a:solidFill>
                  <a:srgbClr val="000000"/>
                </a:solidFill>
              </a:rPr>
              <a:t>Possession in Football, by Claudio A. </a:t>
            </a:r>
            <a:r>
              <a:rPr lang="en-GB" sz="1600" dirty="0" err="1">
                <a:solidFill>
                  <a:srgbClr val="000000"/>
                </a:solidFill>
              </a:rPr>
              <a:t>Casal</a:t>
            </a:r>
            <a:r>
              <a:rPr lang="en-GB" sz="1600" dirty="0">
                <a:solidFill>
                  <a:srgbClr val="000000"/>
                </a:solidFill>
              </a:rPr>
              <a:t>, Teresa </a:t>
            </a:r>
            <a:r>
              <a:rPr lang="en-GB" sz="1600" dirty="0" err="1">
                <a:solidFill>
                  <a:srgbClr val="000000"/>
                </a:solidFill>
              </a:rPr>
              <a:t>Anguera</a:t>
            </a:r>
            <a:r>
              <a:rPr lang="en-GB" sz="1600" dirty="0">
                <a:solidFill>
                  <a:srgbClr val="000000"/>
                </a:solidFill>
              </a:rPr>
              <a:t>, Ruben Maneiro and Jose </a:t>
            </a:r>
            <a:r>
              <a:rPr lang="en-GB" sz="1600" dirty="0" err="1">
                <a:solidFill>
                  <a:srgbClr val="000000"/>
                </a:solidFill>
              </a:rPr>
              <a:t>Losado</a:t>
            </a:r>
            <a:r>
              <a:rPr lang="en-GB" sz="1600" dirty="0">
                <a:solidFill>
                  <a:srgbClr val="000000"/>
                </a:solidFill>
              </a:rPr>
              <a:t>. The study from March 2019 looked at the UEFA EURO 2016 tournament, using a variety of Quantitative and Qualitative methods to conclude that:</a:t>
            </a:r>
          </a:p>
          <a:p>
            <a:pPr>
              <a:lnSpc>
                <a:spcPct val="90000"/>
              </a:lnSpc>
              <a:spcAft>
                <a:spcPts val="600"/>
              </a:spcAft>
            </a:pPr>
            <a:r>
              <a:rPr lang="en-GB" sz="1600" dirty="0">
                <a:solidFill>
                  <a:srgbClr val="000000"/>
                </a:solidFill>
              </a:rPr>
              <a:t>	Successful teams are characterised by possessions of longer duration in the offensive zone, 	when starting possession from a transition.</a:t>
            </a:r>
          </a:p>
          <a:p>
            <a:pPr>
              <a:lnSpc>
                <a:spcPct val="90000"/>
              </a:lnSpc>
              <a:spcAft>
                <a:spcPts val="600"/>
              </a:spcAft>
            </a:pPr>
            <a:r>
              <a:rPr lang="en-GB" sz="1600" dirty="0">
                <a:solidFill>
                  <a:srgbClr val="000000"/>
                </a:solidFill>
              </a:rPr>
              <a:t>	Successful teams </a:t>
            </a:r>
            <a:r>
              <a:rPr lang="en-GB" sz="1600" dirty="0"/>
              <a:t>will always have greater possession time, both in the  defensive and  	offensive zone, if the play is initiated by means of a transition. </a:t>
            </a:r>
            <a:endParaRPr lang="en-GB" sz="1600" dirty="0">
              <a:solidFill>
                <a:srgbClr val="000000"/>
              </a:solidFill>
            </a:endParaRPr>
          </a:p>
          <a:p>
            <a:pPr>
              <a:lnSpc>
                <a:spcPct val="90000"/>
              </a:lnSpc>
              <a:spcAft>
                <a:spcPts val="600"/>
              </a:spcAft>
            </a:pPr>
            <a:endParaRPr lang="en-US" sz="1600" dirty="0">
              <a:solidFill>
                <a:srgbClr val="000000"/>
              </a:solidFill>
            </a:endParaRPr>
          </a:p>
        </p:txBody>
      </p:sp>
    </p:spTree>
    <p:extLst>
      <p:ext uri="{BB962C8B-B14F-4D97-AF65-F5344CB8AC3E}">
        <p14:creationId xmlns:p14="http://schemas.microsoft.com/office/powerpoint/2010/main" val="3935400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745948" y="67766"/>
            <a:ext cx="6814652" cy="702271"/>
          </a:xfrm>
        </p:spPr>
        <p:txBody>
          <a:bodyPr vert="horz" lIns="91440" tIns="45720" rIns="91440" bIns="45720" rtlCol="0" anchor="ctr">
            <a:normAutofit/>
          </a:bodyPr>
          <a:lstStyle/>
          <a:p>
            <a:r>
              <a:rPr lang="en-US" sz="4000" b="1" dirty="0">
                <a:solidFill>
                  <a:srgbClr val="000000"/>
                </a:solidFill>
              </a:rPr>
              <a:t>In Possession Strategy</a:t>
            </a:r>
          </a:p>
        </p:txBody>
      </p:sp>
      <p:pic>
        <p:nvPicPr>
          <p:cNvPr id="1026" name="Picture 2" descr="The Tactics Board – Undervalued at Grassroots Level | Rise of the Coach">
            <a:extLst>
              <a:ext uri="{FF2B5EF4-FFF2-40B4-BE49-F238E27FC236}">
                <a16:creationId xmlns:a16="http://schemas.microsoft.com/office/drawing/2014/main" id="{6CAFB616-9858-41F3-8025-030BD5FA8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3" r="29147"/>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02FA32-74AC-4AE8-B404-BA8312F6F9A5}"/>
              </a:ext>
            </a:extLst>
          </p:cNvPr>
          <p:cNvSpPr txBox="1"/>
          <p:nvPr/>
        </p:nvSpPr>
        <p:spPr>
          <a:xfrm>
            <a:off x="745948" y="610934"/>
            <a:ext cx="8810045" cy="6173546"/>
          </a:xfrm>
          <a:prstGeom prst="rect">
            <a:avLst/>
          </a:prstGeom>
        </p:spPr>
        <p:txBody>
          <a:bodyPr vert="horz" lIns="91440" tIns="45720" rIns="91440" bIns="45720" rtlCol="0" anchor="ctr">
            <a:noAutofit/>
          </a:bodyPr>
          <a:lstStyle/>
          <a:p>
            <a:pPr>
              <a:lnSpc>
                <a:spcPct val="90000"/>
              </a:lnSpc>
              <a:spcAft>
                <a:spcPts val="600"/>
              </a:spcAft>
            </a:pPr>
            <a:r>
              <a:rPr lang="en-US" sz="1600" dirty="0">
                <a:solidFill>
                  <a:srgbClr val="000000"/>
                </a:solidFill>
              </a:rPr>
              <a:t>The emphasis from the Possession in Football research study, that successful teams have possession longer if initiated by means of transition, </a:t>
            </a:r>
            <a:r>
              <a:rPr lang="en-GB" sz="1600" dirty="0">
                <a:solidFill>
                  <a:srgbClr val="000000"/>
                </a:solidFill>
              </a:rPr>
              <a:t>could be supported by the studies into Ball Recovery Patterns by </a:t>
            </a:r>
            <a:r>
              <a:rPr lang="en-GB" sz="1600" dirty="0" err="1">
                <a:solidFill>
                  <a:srgbClr val="000000"/>
                </a:solidFill>
              </a:rPr>
              <a:t>Barreira</a:t>
            </a:r>
            <a:r>
              <a:rPr lang="en-GB" sz="1600" dirty="0">
                <a:solidFill>
                  <a:srgbClr val="000000"/>
                </a:solidFill>
              </a:rPr>
              <a:t> et al., (2014), who found the optimal zone for ball recovery is in the offensive midfield area, near the opponent's goal; and Almeida et al. (2014),  whose study focused on Regaining Possession, observed that successful teams recover the ball in areas close to the rival goal.</a:t>
            </a:r>
            <a:endParaRPr lang="en-US" sz="1600" dirty="0">
              <a:solidFill>
                <a:srgbClr val="000000"/>
              </a:solidFill>
            </a:endParaRPr>
          </a:p>
          <a:p>
            <a:pPr>
              <a:lnSpc>
                <a:spcPct val="90000"/>
              </a:lnSpc>
              <a:spcAft>
                <a:spcPts val="600"/>
              </a:spcAft>
            </a:pPr>
            <a:endParaRPr lang="en-US" sz="1000" dirty="0">
              <a:solidFill>
                <a:srgbClr val="000000"/>
              </a:solidFill>
            </a:endParaRPr>
          </a:p>
          <a:p>
            <a:pPr>
              <a:lnSpc>
                <a:spcPct val="90000"/>
              </a:lnSpc>
              <a:spcAft>
                <a:spcPts val="600"/>
              </a:spcAft>
            </a:pPr>
            <a:r>
              <a:rPr lang="en-US" sz="1600" dirty="0">
                <a:solidFill>
                  <a:srgbClr val="000000"/>
                </a:solidFill>
              </a:rPr>
              <a:t>The possession theory, namely that looking to dominate possession breeds success, is supported to some extent by the UEFA Champions League Report from 2020-2021, in which runners-up, Manchester City had more possession than all their opponents across all fixtures, bar one;  whilst Chelsea, the Champions had an average of 52% possession from across all matches. </a:t>
            </a:r>
          </a:p>
          <a:p>
            <a:pPr>
              <a:lnSpc>
                <a:spcPct val="90000"/>
              </a:lnSpc>
              <a:spcAft>
                <a:spcPts val="600"/>
              </a:spcAft>
            </a:pPr>
            <a:endParaRPr lang="en-US" sz="1000" dirty="0">
              <a:solidFill>
                <a:srgbClr val="000000"/>
              </a:solidFill>
            </a:endParaRPr>
          </a:p>
          <a:p>
            <a:pPr>
              <a:lnSpc>
                <a:spcPct val="90000"/>
              </a:lnSpc>
              <a:spcAft>
                <a:spcPts val="600"/>
              </a:spcAft>
            </a:pPr>
            <a:r>
              <a:rPr lang="en-US" sz="1600" dirty="0">
                <a:solidFill>
                  <a:srgbClr val="000000"/>
                </a:solidFill>
              </a:rPr>
              <a:t>Bayern Munich, who won the Champions League in the 2019-2020 season did so with an average of 64% possession. </a:t>
            </a:r>
          </a:p>
          <a:p>
            <a:pPr>
              <a:lnSpc>
                <a:spcPct val="90000"/>
              </a:lnSpc>
              <a:spcAft>
                <a:spcPts val="600"/>
              </a:spcAft>
            </a:pPr>
            <a:endParaRPr lang="en-US" sz="1000" dirty="0">
              <a:solidFill>
                <a:srgbClr val="000000"/>
              </a:solidFill>
            </a:endParaRPr>
          </a:p>
          <a:p>
            <a:pPr>
              <a:lnSpc>
                <a:spcPct val="90000"/>
              </a:lnSpc>
              <a:spcAft>
                <a:spcPts val="600"/>
              </a:spcAft>
            </a:pPr>
            <a:r>
              <a:rPr lang="en-US" sz="1600" dirty="0">
                <a:solidFill>
                  <a:srgbClr val="000000"/>
                </a:solidFill>
              </a:rPr>
              <a:t>However, whilst it is evident that dominating possession in a game doesn’t guarantee success, apparent from teams like Barcelona, Seville and Bayern Munich, who all had an average of 60%+ in the UEFA Champions League 2020-2021 tournament, not progressing to the semi-finals, it can be argued that more possession increases a team's chance of success. </a:t>
            </a:r>
          </a:p>
          <a:p>
            <a:pPr>
              <a:lnSpc>
                <a:spcPct val="90000"/>
              </a:lnSpc>
              <a:spcAft>
                <a:spcPts val="600"/>
              </a:spcAft>
            </a:pPr>
            <a:endParaRPr lang="en-US" sz="1000" dirty="0">
              <a:solidFill>
                <a:srgbClr val="000000"/>
              </a:solidFill>
            </a:endParaRPr>
          </a:p>
          <a:p>
            <a:pPr>
              <a:lnSpc>
                <a:spcPct val="90000"/>
              </a:lnSpc>
              <a:spcAft>
                <a:spcPts val="600"/>
              </a:spcAft>
            </a:pPr>
            <a:r>
              <a:rPr lang="en-US" sz="1600" dirty="0">
                <a:solidFill>
                  <a:srgbClr val="000000"/>
                </a:solidFill>
              </a:rPr>
              <a:t>Factors that influence whether a team is successful in possession include:</a:t>
            </a:r>
          </a:p>
          <a:p>
            <a:pPr marL="800100" lvl="1" indent="-342900">
              <a:lnSpc>
                <a:spcPct val="90000"/>
              </a:lnSpc>
              <a:spcAft>
                <a:spcPts val="600"/>
              </a:spcAft>
              <a:buAutoNum type="arabicPeriod"/>
            </a:pPr>
            <a:r>
              <a:rPr lang="en-US" sz="1600" dirty="0">
                <a:solidFill>
                  <a:srgbClr val="000000"/>
                </a:solidFill>
              </a:rPr>
              <a:t>The area where the possession is won </a:t>
            </a:r>
          </a:p>
          <a:p>
            <a:pPr marL="800100" lvl="1" indent="-342900">
              <a:lnSpc>
                <a:spcPct val="90000"/>
              </a:lnSpc>
              <a:spcAft>
                <a:spcPts val="600"/>
              </a:spcAft>
              <a:buAutoNum type="arabicPeriod"/>
            </a:pPr>
            <a:r>
              <a:rPr lang="en-US" sz="1600" dirty="0">
                <a:solidFill>
                  <a:srgbClr val="000000"/>
                </a:solidFill>
              </a:rPr>
              <a:t>Chance creation rate</a:t>
            </a:r>
          </a:p>
          <a:p>
            <a:pPr marL="800100" lvl="1" indent="-342900">
              <a:lnSpc>
                <a:spcPct val="90000"/>
              </a:lnSpc>
              <a:spcAft>
                <a:spcPts val="600"/>
              </a:spcAft>
              <a:buAutoNum type="arabicPeriod"/>
            </a:pPr>
            <a:r>
              <a:rPr lang="en-US" sz="1600" dirty="0">
                <a:solidFill>
                  <a:srgbClr val="000000"/>
                </a:solidFill>
              </a:rPr>
              <a:t>Chance conversion rate</a:t>
            </a:r>
          </a:p>
          <a:p>
            <a:pPr marL="342900" indent="-342900">
              <a:lnSpc>
                <a:spcPct val="90000"/>
              </a:lnSpc>
              <a:spcAft>
                <a:spcPts val="600"/>
              </a:spcAft>
              <a:buAutoNum type="arabicPeriod"/>
            </a:pPr>
            <a:endParaRPr lang="en-US" sz="1600" dirty="0">
              <a:solidFill>
                <a:srgbClr val="000000"/>
              </a:solidFill>
            </a:endParaRPr>
          </a:p>
        </p:txBody>
      </p:sp>
    </p:spTree>
    <p:extLst>
      <p:ext uri="{BB962C8B-B14F-4D97-AF65-F5344CB8AC3E}">
        <p14:creationId xmlns:p14="http://schemas.microsoft.com/office/powerpoint/2010/main" val="19092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35589"/>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38200" y="1156139"/>
            <a:ext cx="7064012" cy="5232400"/>
          </a:xfrm>
        </p:spPr>
        <p:txBody>
          <a:bodyPr>
            <a:normAutofit/>
          </a:bodyPr>
          <a:lstStyle/>
          <a:p>
            <a:pPr marL="0" indent="0">
              <a:buNone/>
            </a:pPr>
            <a:r>
              <a:rPr lang="en-US" sz="1600" b="1" dirty="0">
                <a:solidFill>
                  <a:srgbClr val="000000"/>
                </a:solidFill>
              </a:rPr>
              <a:t>North West London Jets Tactics</a:t>
            </a:r>
          </a:p>
          <a:p>
            <a:r>
              <a:rPr lang="en-GB" sz="1600" dirty="0"/>
              <a:t>Keep the ball on the ground and look to pass the ball to team-mate’s feet, during the build-an-attack phase. </a:t>
            </a:r>
          </a:p>
          <a:p>
            <a:r>
              <a:rPr lang="en-GB" sz="1600" dirty="0"/>
              <a:t>Due to the size and physicality levels of the team, the use of aerial football is not encouraged, with players asked to pass the ball quickly on the ground. </a:t>
            </a:r>
          </a:p>
          <a:p>
            <a:r>
              <a:rPr lang="en-GB" sz="1600" dirty="0"/>
              <a:t>When receiving the ball, all players should be scanning to see who and where their team-mates and opponents are positioned, in order to make an informed decision with their first touch, re the direction that they and the ball are to travel in. </a:t>
            </a:r>
          </a:p>
          <a:p>
            <a:r>
              <a:rPr lang="en-GB" sz="1600" dirty="0"/>
              <a:t>The Wingers and Wing Backs should use the width of the pitch to create space in central areas, providing opportunities to play into and through the centre of the Midfield. </a:t>
            </a:r>
          </a:p>
          <a:p>
            <a:r>
              <a:rPr lang="en-GB" sz="1600" dirty="0"/>
              <a:t>The Wing Backs are encouraged to push forward when the team are in possession of the ball, to overlap and underlap their respective Wingers. </a:t>
            </a:r>
          </a:p>
          <a:p>
            <a:r>
              <a:rPr lang="en-GB" sz="1600" dirty="0"/>
              <a:t>If the Wingers are positioned more inside or their first touch of the ball takes them inside, then the Wing Back should look to overlap on the outside. </a:t>
            </a:r>
          </a:p>
          <a:p>
            <a:r>
              <a:rPr lang="en-GB" sz="1600" dirty="0"/>
              <a:t>However, if the Winger is positioned by the touchline, the Wing Back should make a forward run on the inside, as an underlap. </a:t>
            </a:r>
          </a:p>
          <a:p>
            <a:endParaRPr lang="en-GB" sz="1600" dirty="0"/>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375412" y="327477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703525" y="375961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34051" y="36389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617676"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305744" y="447675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193426" y="426714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32287" y="436524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19520" y="434842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147538" y="507682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215562" y="511428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922601" y="5313045"/>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90439F1B-C250-4028-AEFC-D083165932DD}"/>
              </a:ext>
            </a:extLst>
          </p:cNvPr>
          <p:cNvCxnSpPr>
            <a:stCxn id="24" idx="1"/>
            <a:endCxn id="17" idx="5"/>
          </p:cNvCxnSpPr>
          <p:nvPr/>
        </p:nvCxnSpPr>
        <p:spPr>
          <a:xfrm flipH="1" flipV="1">
            <a:off x="9557777" y="4704394"/>
            <a:ext cx="381045" cy="625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0AAB9F3-4352-4A9B-8142-0B3BA71E9FDA}"/>
              </a:ext>
            </a:extLst>
          </p:cNvPr>
          <p:cNvCxnSpPr>
            <a:stCxn id="24" idx="6"/>
            <a:endCxn id="22" idx="3"/>
          </p:cNvCxnSpPr>
          <p:nvPr/>
        </p:nvCxnSpPr>
        <p:spPr>
          <a:xfrm flipV="1">
            <a:off x="10033363" y="5341924"/>
            <a:ext cx="225441" cy="29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9ECDA5-90B6-4F08-92FB-D0EF48746666}"/>
              </a:ext>
            </a:extLst>
          </p:cNvPr>
          <p:cNvCxnSpPr>
            <a:stCxn id="23" idx="2"/>
            <a:endCxn id="21" idx="5"/>
          </p:cNvCxnSpPr>
          <p:nvPr/>
        </p:nvCxnSpPr>
        <p:spPr>
          <a:xfrm flipH="1" flipV="1">
            <a:off x="9399571" y="5304468"/>
            <a:ext cx="227755" cy="22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164E02-6B63-4425-9ADB-283BAB3310FE}"/>
              </a:ext>
            </a:extLst>
          </p:cNvPr>
          <p:cNvCxnSpPr>
            <a:stCxn id="24" idx="6"/>
            <a:endCxn id="19" idx="3"/>
          </p:cNvCxnSpPr>
          <p:nvPr/>
        </p:nvCxnSpPr>
        <p:spPr>
          <a:xfrm flipV="1">
            <a:off x="10033363" y="4592890"/>
            <a:ext cx="1242166" cy="7784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C56C131-7805-4381-8729-EFFCD43BFE14}"/>
              </a:ext>
            </a:extLst>
          </p:cNvPr>
          <p:cNvCxnSpPr>
            <a:stCxn id="23" idx="1"/>
            <a:endCxn id="20" idx="5"/>
          </p:cNvCxnSpPr>
          <p:nvPr/>
        </p:nvCxnSpPr>
        <p:spPr>
          <a:xfrm flipH="1" flipV="1">
            <a:off x="8371553" y="4576065"/>
            <a:ext cx="1299015" cy="656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665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60326"/>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38200" y="1156139"/>
            <a:ext cx="7064012" cy="5232400"/>
          </a:xfrm>
        </p:spPr>
        <p:txBody>
          <a:bodyPr>
            <a:normAutofit/>
          </a:bodyPr>
          <a:lstStyle/>
          <a:p>
            <a:pPr marL="0" indent="0">
              <a:buNone/>
            </a:pPr>
            <a:r>
              <a:rPr lang="en-US" sz="1600" b="1" dirty="0">
                <a:solidFill>
                  <a:srgbClr val="000000"/>
                </a:solidFill>
              </a:rPr>
              <a:t>North West London Jets Tactics</a:t>
            </a:r>
          </a:p>
          <a:p>
            <a:r>
              <a:rPr lang="en-GB" sz="1600" dirty="0"/>
              <a:t>If the ball has been passed sideways into the centre of Midfield from the left or right the Central Midfielder should look to switch play out to the opposite wing; if the side of the pitch from where the ball came is congested with players. </a:t>
            </a:r>
          </a:p>
          <a:p>
            <a:r>
              <a:rPr lang="en-GB" sz="1600" dirty="0"/>
              <a:t>The Central Defensive Midfielders should provide options to the forward players to pass the ball back to, to retain possession of the ball, whilst finding an alternative path to penetrate the opposition’s backline.</a:t>
            </a:r>
          </a:p>
          <a:p>
            <a:r>
              <a:rPr lang="en-GB" sz="1600" dirty="0"/>
              <a:t>The CDMs should ensure that they use the width and depth in the centre of the pitch in order to create space to play through. </a:t>
            </a:r>
          </a:p>
          <a:p>
            <a:r>
              <a:rPr lang="en-GB" sz="1600" dirty="0"/>
              <a:t>The Central Defensive Midfielders provide the team with cover balance should there be a transition in possession, by protecting against potential counter-attacks together with the two Centre Backs.  The deployment of the two CDMs provides the freedom required for the Wing Backs to get forward and support the attack. </a:t>
            </a:r>
          </a:p>
          <a:p>
            <a:pPr marL="0" indent="0">
              <a:buNone/>
            </a:pPr>
            <a:endParaRPr lang="en-GB" sz="1600" dirty="0"/>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375412" y="327477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703525" y="375961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34051" y="36389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617676"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305744" y="447675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193426" y="426714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32287" y="436524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19520" y="434842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147538" y="507682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922601" y="5313045"/>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90439F1B-C250-4028-AEFC-D083165932DD}"/>
              </a:ext>
            </a:extLst>
          </p:cNvPr>
          <p:cNvCxnSpPr>
            <a:stCxn id="24" idx="1"/>
            <a:endCxn id="17" idx="5"/>
          </p:cNvCxnSpPr>
          <p:nvPr/>
        </p:nvCxnSpPr>
        <p:spPr>
          <a:xfrm flipH="1" flipV="1">
            <a:off x="9557777" y="4704394"/>
            <a:ext cx="381045" cy="625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0AAB9F3-4352-4A9B-8142-0B3BA71E9FDA}"/>
              </a:ext>
            </a:extLst>
          </p:cNvPr>
          <p:cNvCxnSpPr>
            <a:stCxn id="24" idx="6"/>
            <a:endCxn id="22" idx="3"/>
          </p:cNvCxnSpPr>
          <p:nvPr/>
        </p:nvCxnSpPr>
        <p:spPr>
          <a:xfrm flipV="1">
            <a:off x="10033363" y="5341924"/>
            <a:ext cx="225441" cy="29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9ECDA5-90B6-4F08-92FB-D0EF48746666}"/>
              </a:ext>
            </a:extLst>
          </p:cNvPr>
          <p:cNvCxnSpPr>
            <a:stCxn id="23" idx="2"/>
            <a:endCxn id="21" idx="5"/>
          </p:cNvCxnSpPr>
          <p:nvPr/>
        </p:nvCxnSpPr>
        <p:spPr>
          <a:xfrm flipH="1" flipV="1">
            <a:off x="9399571" y="5304468"/>
            <a:ext cx="227755" cy="22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164E02-6B63-4425-9ADB-283BAB3310FE}"/>
              </a:ext>
            </a:extLst>
          </p:cNvPr>
          <p:cNvCxnSpPr>
            <a:stCxn id="24" idx="6"/>
            <a:endCxn id="19" idx="3"/>
          </p:cNvCxnSpPr>
          <p:nvPr/>
        </p:nvCxnSpPr>
        <p:spPr>
          <a:xfrm flipV="1">
            <a:off x="10033363" y="4592890"/>
            <a:ext cx="1242166" cy="7784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C56C131-7805-4381-8729-EFFCD43BFE14}"/>
              </a:ext>
            </a:extLst>
          </p:cNvPr>
          <p:cNvCxnSpPr>
            <a:stCxn id="23" idx="1"/>
            <a:endCxn id="20" idx="5"/>
          </p:cNvCxnSpPr>
          <p:nvPr/>
        </p:nvCxnSpPr>
        <p:spPr>
          <a:xfrm flipH="1" flipV="1">
            <a:off x="8371553" y="4576065"/>
            <a:ext cx="1299015" cy="656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E0E7D70-87E9-4834-B43F-3DFF30518A51}"/>
              </a:ext>
            </a:extLst>
          </p:cNvPr>
          <p:cNvSpPr/>
          <p:nvPr/>
        </p:nvSpPr>
        <p:spPr>
          <a:xfrm>
            <a:off x="10215562" y="511428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306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p:txBody>
          <a:bodyPr>
            <a:normAutofit/>
          </a:bodyPr>
          <a:lstStyle/>
          <a:p>
            <a:r>
              <a:rPr lang="en-GB" sz="4000" b="1" dirty="0"/>
              <a:t>North West London Jets F.C. Core Values</a:t>
            </a:r>
          </a:p>
        </p:txBody>
      </p:sp>
      <p:sp>
        <p:nvSpPr>
          <p:cNvPr id="4" name="TextBox 3">
            <a:extLst>
              <a:ext uri="{FF2B5EF4-FFF2-40B4-BE49-F238E27FC236}">
                <a16:creationId xmlns:a16="http://schemas.microsoft.com/office/drawing/2014/main" id="{B5E83770-1CD4-4B53-91BC-41FDEBFFAE0A}"/>
              </a:ext>
            </a:extLst>
          </p:cNvPr>
          <p:cNvSpPr txBox="1"/>
          <p:nvPr/>
        </p:nvSpPr>
        <p:spPr>
          <a:xfrm>
            <a:off x="895205" y="1844083"/>
            <a:ext cx="9277493" cy="607539"/>
          </a:xfrm>
          <a:prstGeom prst="rect">
            <a:avLst/>
          </a:prstGeom>
          <a:noFill/>
        </p:spPr>
        <p:txBody>
          <a:bodyPr wrap="square" rtlCol="0">
            <a:spAutoFit/>
          </a:bodyPr>
          <a:lstStyle/>
          <a:p>
            <a:pPr>
              <a:lnSpc>
                <a:spcPct val="107000"/>
              </a:lnSpc>
              <a:spcAft>
                <a:spcPts val="800"/>
              </a:spcAft>
            </a:pPr>
            <a:r>
              <a:rPr lang="en-GB" sz="1600" dirty="0">
                <a:effectLst/>
                <a:latin typeface="Corbel" panose="020B0503020204020204" pitchFamily="34" charset="0"/>
                <a:ea typeface="Corbel" panose="020B0503020204020204" pitchFamily="34" charset="0"/>
                <a:cs typeface="Times New Roman" panose="02020603050405020304" pitchFamily="18" charset="0"/>
              </a:rPr>
              <a:t>What underpins the Club’s philosophy, and is central to everything that North West London Jets does, are our values:</a:t>
            </a:r>
          </a:p>
        </p:txBody>
      </p:sp>
      <p:sp>
        <p:nvSpPr>
          <p:cNvPr id="3" name="TextBox 2">
            <a:extLst>
              <a:ext uri="{FF2B5EF4-FFF2-40B4-BE49-F238E27FC236}">
                <a16:creationId xmlns:a16="http://schemas.microsoft.com/office/drawing/2014/main" id="{E68FD3D6-4A8C-4DA6-9C0C-205AE677E512}"/>
              </a:ext>
            </a:extLst>
          </p:cNvPr>
          <p:cNvSpPr txBox="1"/>
          <p:nvPr/>
        </p:nvSpPr>
        <p:spPr>
          <a:xfrm>
            <a:off x="895205" y="2795384"/>
            <a:ext cx="9410843" cy="192488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600" b="1" dirty="0">
                <a:effectLst/>
                <a:latin typeface="Corbel" panose="020B0503020204020204" pitchFamily="34" charset="0"/>
                <a:ea typeface="Corbel" panose="020B0503020204020204" pitchFamily="34" charset="0"/>
                <a:cs typeface="Times New Roman" panose="02020603050405020304" pitchFamily="18" charset="0"/>
              </a:rPr>
              <a:t>Respect</a:t>
            </a:r>
            <a:r>
              <a:rPr lang="en-GB" sz="1600" dirty="0">
                <a:effectLst/>
                <a:latin typeface="Corbel" panose="020B0503020204020204" pitchFamily="34" charset="0"/>
                <a:ea typeface="Corbel" panose="020B0503020204020204" pitchFamily="34" charset="0"/>
                <a:cs typeface="Times New Roman" panose="02020603050405020304" pitchFamily="18" charset="0"/>
              </a:rPr>
              <a:t> – Coaches, Managers, Club Officials, Parents / Spectators and Players should have due regard for each other, their opponents, match day officials and members of the public. </a:t>
            </a:r>
          </a:p>
          <a:p>
            <a:pPr marL="914400">
              <a:lnSpc>
                <a:spcPct val="107000"/>
              </a:lnSpc>
            </a:pPr>
            <a:r>
              <a:rPr lang="en-GB" sz="1600" dirty="0">
                <a:effectLst/>
                <a:latin typeface="Corbel" panose="020B0503020204020204" pitchFamily="34" charset="0"/>
                <a:ea typeface="Corbel" panose="020B0503020204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600" b="1" dirty="0">
                <a:effectLst/>
                <a:latin typeface="Corbel" panose="020B0503020204020204" pitchFamily="34" charset="0"/>
                <a:ea typeface="Corbel" panose="020B0503020204020204" pitchFamily="34" charset="0"/>
                <a:cs typeface="Times New Roman" panose="02020603050405020304" pitchFamily="18" charset="0"/>
              </a:rPr>
              <a:t>Inclusivity </a:t>
            </a:r>
            <a:r>
              <a:rPr lang="en-GB" sz="1600" dirty="0">
                <a:effectLst/>
                <a:latin typeface="Corbel" panose="020B0503020204020204" pitchFamily="34" charset="0"/>
                <a:ea typeface="Corbel" panose="020B0503020204020204" pitchFamily="34" charset="0"/>
                <a:cs typeface="Times New Roman" panose="02020603050405020304" pitchFamily="18" charset="0"/>
              </a:rPr>
              <a:t>– We provide equal employment opportunities for coaches, managers and club officials, regardless of age, gender, race, or religious belief. As North West London Jets caters for players of the Jewish faith, playing opportunities at the foundation phase are restricted to boys and girls of the Jewish faith. However, North West London Jets has an inclusive policy for players of varying technical abilities. </a:t>
            </a:r>
          </a:p>
        </p:txBody>
      </p:sp>
    </p:spTree>
    <p:extLst>
      <p:ext uri="{BB962C8B-B14F-4D97-AF65-F5344CB8AC3E}">
        <p14:creationId xmlns:p14="http://schemas.microsoft.com/office/powerpoint/2010/main" val="2682496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69851"/>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38200" y="1156139"/>
            <a:ext cx="7064012" cy="5232400"/>
          </a:xfrm>
        </p:spPr>
        <p:txBody>
          <a:bodyPr>
            <a:normAutofit/>
          </a:bodyPr>
          <a:lstStyle/>
          <a:p>
            <a:pPr marL="0" indent="0">
              <a:buNone/>
            </a:pPr>
            <a:r>
              <a:rPr lang="en-US" sz="1600" b="1" dirty="0">
                <a:solidFill>
                  <a:srgbClr val="000000"/>
                </a:solidFill>
              </a:rPr>
              <a:t>North West London Jets Tactics</a:t>
            </a:r>
          </a:p>
          <a:p>
            <a:r>
              <a:rPr lang="en-GB" sz="1600" dirty="0"/>
              <a:t>The Striker should look to drop deep at times to receive the ball, and if the Striker drops deep, the CAM should look to overlap the Striker with a forward run in behind the opposition's backline. </a:t>
            </a:r>
          </a:p>
          <a:p>
            <a:r>
              <a:rPr lang="en-GB" sz="1600" dirty="0"/>
              <a:t>By the Striker dropping deep to receive the ball, he may draw an opponent’s Centre Back out of position, creating space for the CAM to exploit and a through pass to penetrate. </a:t>
            </a:r>
          </a:p>
          <a:p>
            <a:r>
              <a:rPr lang="en-GB" sz="1600" dirty="0"/>
              <a:t>If the Striker is isolated when receiving the ball, he should look to hold-up possession of the ball to bide time for team-mates to get forward and support. This will enable the team to attack in numbers. </a:t>
            </a:r>
          </a:p>
          <a:p>
            <a:pPr marL="0" indent="0">
              <a:buNone/>
            </a:pPr>
            <a:endParaRPr lang="en-GB" sz="1600" dirty="0"/>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375412" y="327477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703525" y="375961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34051" y="36389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617676"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305744" y="447675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193426" y="426714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32287" y="436524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19520" y="434842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147538" y="507682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215562" y="511428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922601" y="5313045"/>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90439F1B-C250-4028-AEFC-D083165932DD}"/>
              </a:ext>
            </a:extLst>
          </p:cNvPr>
          <p:cNvCxnSpPr>
            <a:stCxn id="24" idx="1"/>
            <a:endCxn id="17" idx="5"/>
          </p:cNvCxnSpPr>
          <p:nvPr/>
        </p:nvCxnSpPr>
        <p:spPr>
          <a:xfrm flipH="1" flipV="1">
            <a:off x="9557777" y="4704394"/>
            <a:ext cx="381045" cy="625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0AAB9F3-4352-4A9B-8142-0B3BA71E9FDA}"/>
              </a:ext>
            </a:extLst>
          </p:cNvPr>
          <p:cNvCxnSpPr>
            <a:stCxn id="24" idx="6"/>
            <a:endCxn id="22" idx="3"/>
          </p:cNvCxnSpPr>
          <p:nvPr/>
        </p:nvCxnSpPr>
        <p:spPr>
          <a:xfrm flipV="1">
            <a:off x="10033363" y="5341924"/>
            <a:ext cx="225441" cy="29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9ECDA5-90B6-4F08-92FB-D0EF48746666}"/>
              </a:ext>
            </a:extLst>
          </p:cNvPr>
          <p:cNvCxnSpPr>
            <a:stCxn id="23" idx="2"/>
            <a:endCxn id="21" idx="5"/>
          </p:cNvCxnSpPr>
          <p:nvPr/>
        </p:nvCxnSpPr>
        <p:spPr>
          <a:xfrm flipH="1" flipV="1">
            <a:off x="9399571" y="5304468"/>
            <a:ext cx="227755" cy="22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164E02-6B63-4425-9ADB-283BAB3310FE}"/>
              </a:ext>
            </a:extLst>
          </p:cNvPr>
          <p:cNvCxnSpPr>
            <a:stCxn id="24" idx="6"/>
            <a:endCxn id="19" idx="3"/>
          </p:cNvCxnSpPr>
          <p:nvPr/>
        </p:nvCxnSpPr>
        <p:spPr>
          <a:xfrm flipV="1">
            <a:off x="10033363" y="4592890"/>
            <a:ext cx="1242166" cy="7784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C56C131-7805-4381-8729-EFFCD43BFE14}"/>
              </a:ext>
            </a:extLst>
          </p:cNvPr>
          <p:cNvCxnSpPr>
            <a:stCxn id="23" idx="1"/>
            <a:endCxn id="20" idx="5"/>
          </p:cNvCxnSpPr>
          <p:nvPr/>
        </p:nvCxnSpPr>
        <p:spPr>
          <a:xfrm flipH="1" flipV="1">
            <a:off x="8371553" y="4576065"/>
            <a:ext cx="1299015" cy="656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471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69851"/>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38200" y="1156139"/>
            <a:ext cx="7064012" cy="5232400"/>
          </a:xfrm>
        </p:spPr>
        <p:txBody>
          <a:bodyPr>
            <a:normAutofit/>
          </a:bodyPr>
          <a:lstStyle/>
          <a:p>
            <a:pPr marL="0" indent="0">
              <a:buNone/>
            </a:pPr>
            <a:r>
              <a:rPr lang="en-US" sz="1600" b="1" dirty="0">
                <a:solidFill>
                  <a:srgbClr val="000000"/>
                </a:solidFill>
              </a:rPr>
              <a:t>North West London Jets Goal Kick</a:t>
            </a:r>
          </a:p>
          <a:p>
            <a:r>
              <a:rPr lang="en-GB" sz="1600" dirty="0"/>
              <a:t>Our players are generally shorter on average and less physically competitive than opposing players, but are still technically capable and therefore encouraged to pass the ball out from the back, in order to build attacks based on possession. </a:t>
            </a:r>
          </a:p>
          <a:p>
            <a:r>
              <a:rPr lang="en-GB" sz="1600" dirty="0"/>
              <a:t>Consequently, the goalkeeper is expected to pass the ball out to either of his Centre Backs, who drop into the penalty area to receive the ball, or directly into the deepest lying CDM, who drops into the space created by the Centre Backs. </a:t>
            </a:r>
          </a:p>
          <a:p>
            <a:r>
              <a:rPr lang="en-GB" sz="1600" dirty="0"/>
              <a:t>Alternatively, the Goalkeeper can look to pass the ball out to either of the Wing Backs, who position themselves higher up the pitch and out wide, creating space in the central areas for the ball to travel through; whilst at the same time providing an angle of support for either Centre Back to be able to play into, to build the attack from the back. </a:t>
            </a:r>
          </a:p>
          <a:p>
            <a:r>
              <a:rPr lang="en-GB" sz="1600" dirty="0"/>
              <a:t>However, if the team are playing against an opponent that operates an effective High Pressing game, the Goalkeeper may be encouraged to take a more cautious approach from goal kicks, by looking to play onto the Striker and CAM, with the two Wingers tucked in more centrally for additional numerical support. </a:t>
            </a:r>
          </a:p>
          <a:p>
            <a:r>
              <a:rPr lang="en-GB" sz="1600" dirty="0"/>
              <a:t>By the Wingers being tucked in centrally, they open up space in the wide areas for the Wing Backs to exploit in support of the attack, should one of the four North West London Jets players retain possession of the ball. </a:t>
            </a:r>
          </a:p>
          <a:p>
            <a:endParaRPr lang="en-GB" sz="1600" dirty="0"/>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375412" y="327477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703525" y="375961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34051" y="36389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617676"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305744" y="447675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193426" y="426714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32287" y="436524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19520" y="434842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147538" y="507682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215562" y="511428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922601" y="5313045"/>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90439F1B-C250-4028-AEFC-D083165932DD}"/>
              </a:ext>
            </a:extLst>
          </p:cNvPr>
          <p:cNvCxnSpPr>
            <a:stCxn id="24" idx="1"/>
            <a:endCxn id="17" idx="5"/>
          </p:cNvCxnSpPr>
          <p:nvPr/>
        </p:nvCxnSpPr>
        <p:spPr>
          <a:xfrm flipH="1" flipV="1">
            <a:off x="9557777" y="4704394"/>
            <a:ext cx="381045" cy="625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0AAB9F3-4352-4A9B-8142-0B3BA71E9FDA}"/>
              </a:ext>
            </a:extLst>
          </p:cNvPr>
          <p:cNvCxnSpPr>
            <a:stCxn id="24" idx="6"/>
            <a:endCxn id="22" idx="3"/>
          </p:cNvCxnSpPr>
          <p:nvPr/>
        </p:nvCxnSpPr>
        <p:spPr>
          <a:xfrm flipV="1">
            <a:off x="10033363" y="5341924"/>
            <a:ext cx="225441" cy="294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69ECDA5-90B6-4F08-92FB-D0EF48746666}"/>
              </a:ext>
            </a:extLst>
          </p:cNvPr>
          <p:cNvCxnSpPr>
            <a:stCxn id="23" idx="2"/>
            <a:endCxn id="21" idx="5"/>
          </p:cNvCxnSpPr>
          <p:nvPr/>
        </p:nvCxnSpPr>
        <p:spPr>
          <a:xfrm flipH="1" flipV="1">
            <a:off x="9399571" y="5304468"/>
            <a:ext cx="227755" cy="223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164E02-6B63-4425-9ADB-283BAB3310FE}"/>
              </a:ext>
            </a:extLst>
          </p:cNvPr>
          <p:cNvCxnSpPr>
            <a:stCxn id="24" idx="6"/>
            <a:endCxn id="19" idx="3"/>
          </p:cNvCxnSpPr>
          <p:nvPr/>
        </p:nvCxnSpPr>
        <p:spPr>
          <a:xfrm flipV="1">
            <a:off x="10033363" y="4592890"/>
            <a:ext cx="1242166" cy="7784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C56C131-7805-4381-8729-EFFCD43BFE14}"/>
              </a:ext>
            </a:extLst>
          </p:cNvPr>
          <p:cNvCxnSpPr>
            <a:stCxn id="23" idx="1"/>
            <a:endCxn id="20" idx="5"/>
          </p:cNvCxnSpPr>
          <p:nvPr/>
        </p:nvCxnSpPr>
        <p:spPr>
          <a:xfrm flipH="1" flipV="1">
            <a:off x="8371553" y="4576065"/>
            <a:ext cx="1299015" cy="6564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757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79376"/>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38200" y="847725"/>
            <a:ext cx="7064012" cy="5676900"/>
          </a:xfrm>
        </p:spPr>
        <p:txBody>
          <a:bodyPr>
            <a:normAutofit/>
          </a:bodyPr>
          <a:lstStyle/>
          <a:p>
            <a:pPr marL="0" indent="0">
              <a:buNone/>
            </a:pPr>
            <a:r>
              <a:rPr lang="en-US" sz="1600" b="1" dirty="0">
                <a:solidFill>
                  <a:srgbClr val="000000"/>
                </a:solidFill>
              </a:rPr>
              <a:t>North West London Jets Centre Backs</a:t>
            </a:r>
          </a:p>
          <a:p>
            <a:r>
              <a:rPr lang="en-GB" sz="1600" dirty="0"/>
              <a:t>The tactics revolve around maintaining possession of the ball through quick short passing into team-mates feet, in the build-up phase of an attack. </a:t>
            </a:r>
          </a:p>
          <a:p>
            <a:r>
              <a:rPr lang="en-GB" sz="1600" dirty="0"/>
              <a:t>This requires team-mates to be in close proximity to one another, providing appropriate angles and distances of support, for the team to be able to retain possession of the ball.</a:t>
            </a:r>
          </a:p>
          <a:p>
            <a:r>
              <a:rPr lang="en-GB" sz="1600" dirty="0"/>
              <a:t>Players should position themselves so that their team-mate on the ball has a clear path and angle to pass the ball to them. </a:t>
            </a:r>
          </a:p>
          <a:p>
            <a:r>
              <a:rPr lang="en-GB" sz="1600" dirty="0"/>
              <a:t>The illustration to the right seeks to highlight that the ball has been passed out to the Right Centre Back, whose options for forward passes includes the CDM and Right Wing Back. </a:t>
            </a:r>
          </a:p>
          <a:p>
            <a:r>
              <a:rPr lang="en-GB" sz="1600" dirty="0"/>
              <a:t>If neither option is on, the Centre Back could look to pass sideways into his Centre Back partner who, as you can see, has shuffled across towards the right, following the Goalkeeper passing the ball out to the Right Centre Back; thereby reducing the distance between the two Centre Backs and avoiding the potential pass across goal. </a:t>
            </a:r>
          </a:p>
          <a:p>
            <a:r>
              <a:rPr lang="en-GB" sz="1600" dirty="0"/>
              <a:t>Alternatively, the Right Centre Back could pass backwards into the Goalkeeper, who can then find another avenue to build an attack. If the ball is passed back to the Goalkeeper, both Centre Backs should split to the left and right-hand side of the penalty area, providing an option for the Goalkeeper to play out, whilst the Wing Backs move high and wide down their sides of the pitch.  </a:t>
            </a: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518878" y="326469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10127524" y="362755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13502" y="365986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765314"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551445" y="405441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337602" y="432111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13625" y="414921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692812" y="430530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503365" y="480483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282221" y="504512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796327" y="5184468"/>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10522115" y="5056589"/>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CE3739D8-913E-48B7-A4C5-723F0D9AB2D7}"/>
              </a:ext>
            </a:extLst>
          </p:cNvPr>
          <p:cNvCxnSpPr>
            <a:cxnSpLocks/>
            <a:stCxn id="24" idx="6"/>
            <a:endCxn id="19" idx="3"/>
          </p:cNvCxnSpPr>
          <p:nvPr/>
        </p:nvCxnSpPr>
        <p:spPr>
          <a:xfrm flipV="1">
            <a:off x="10632877" y="4376856"/>
            <a:ext cx="623990" cy="738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386D477-383A-4A43-B3FF-AD8878427174}"/>
              </a:ext>
            </a:extLst>
          </p:cNvPr>
          <p:cNvCxnSpPr>
            <a:cxnSpLocks/>
            <a:stCxn id="24" idx="1"/>
            <a:endCxn id="18" idx="5"/>
          </p:cNvCxnSpPr>
          <p:nvPr/>
        </p:nvCxnSpPr>
        <p:spPr>
          <a:xfrm flipV="1">
            <a:off x="10538336" y="4548753"/>
            <a:ext cx="51299" cy="524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D3F98ED-5D54-4FDB-924B-02AA55A61275}"/>
              </a:ext>
            </a:extLst>
          </p:cNvPr>
          <p:cNvCxnSpPr>
            <a:stCxn id="22" idx="2"/>
            <a:endCxn id="21" idx="6"/>
          </p:cNvCxnSpPr>
          <p:nvPr/>
        </p:nvCxnSpPr>
        <p:spPr>
          <a:xfrm flipH="1" flipV="1">
            <a:off x="9798640" y="4938187"/>
            <a:ext cx="483581" cy="2402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D595FC6-0881-46D8-A87F-50266B0E89E3}"/>
              </a:ext>
            </a:extLst>
          </p:cNvPr>
          <p:cNvCxnSpPr>
            <a:cxnSpLocks/>
            <a:stCxn id="22" idx="3"/>
            <a:endCxn id="23" idx="6"/>
          </p:cNvCxnSpPr>
          <p:nvPr/>
        </p:nvCxnSpPr>
        <p:spPr>
          <a:xfrm flipH="1">
            <a:off x="10091602" y="5272764"/>
            <a:ext cx="233861" cy="45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524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88901"/>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57903" y="916334"/>
            <a:ext cx="7005770" cy="5905500"/>
          </a:xfrm>
        </p:spPr>
        <p:txBody>
          <a:bodyPr>
            <a:normAutofit/>
          </a:bodyPr>
          <a:lstStyle/>
          <a:p>
            <a:pPr marL="0" indent="0">
              <a:buNone/>
            </a:pPr>
            <a:r>
              <a:rPr lang="en-US" sz="1600" b="1" dirty="0">
                <a:solidFill>
                  <a:srgbClr val="000000"/>
                </a:solidFill>
              </a:rPr>
              <a:t>North West London Jets Wing Back</a:t>
            </a:r>
          </a:p>
          <a:p>
            <a:r>
              <a:rPr lang="en-GB" sz="1600" dirty="0"/>
              <a:t>The illustration to the right seeks to highlight close proximity options for a Wing Back in possession of the ball in our half of the pitch and include: passing into the Right Winger, right sided Central Defensive Midfielder or recycling possession by going backwards into the Centre Back. </a:t>
            </a:r>
          </a:p>
          <a:p>
            <a:r>
              <a:rPr lang="en-GB" sz="1600" dirty="0"/>
              <a:t>These options are linked to the Club’s In Possession strategy of being patient in possession, rather than forcing the attack with a quick hopeful ball in behind the opposition’s defensive line for the team to chase; because this increases the likelihood of a transition in possession -  possession being lost and the opposition then being on the ascendency. </a:t>
            </a:r>
          </a:p>
          <a:p>
            <a:r>
              <a:rPr lang="en-GB" sz="1600" dirty="0"/>
              <a:t>By the Wing Back passing into the Winger, he can then look to overlap down the flank, creating an overload for the opposing Full Back and stretching the opposition. </a:t>
            </a:r>
          </a:p>
          <a:p>
            <a:r>
              <a:rPr lang="en-GB" sz="1600" dirty="0"/>
              <a:t>By passing the ball sideways, into the CDM, the CDM can look to open up, receiving the ball on his backfoot, to switch play out to the left wing. This enables the team to exploit the space on the opposite flank through the Left Wing Back and Left Winger. </a:t>
            </a:r>
          </a:p>
          <a:p>
            <a:r>
              <a:rPr lang="en-GB" sz="1600" dirty="0"/>
              <a:t>Play could be switched through either a second short pass into the left- sided Central Defensive Midfielder to then pass the ball out to the left flank, or through a medium range passing technique, such as a Lofted pass. </a:t>
            </a:r>
          </a:p>
          <a:p>
            <a:r>
              <a:rPr lang="en-GB" sz="1600" dirty="0"/>
              <a:t>Passing the ball backwards enables the team to recycle possession to find an alternative way forward. This may involve going back to the Goalkeeper, to then switch play out to the opposite flank. </a:t>
            </a: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518878" y="326469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10127524" y="362755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13502" y="365986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765314"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551445" y="405441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493375" y="418776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13625" y="414921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550070" y="420454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708606" y="467148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606087" y="472223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11216048" y="4266520"/>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57DE6123-08AB-467C-9422-F1B5E6698D15}"/>
              </a:ext>
            </a:extLst>
          </p:cNvPr>
          <p:cNvCxnSpPr>
            <a:stCxn id="24" idx="4"/>
            <a:endCxn id="22" idx="7"/>
          </p:cNvCxnSpPr>
          <p:nvPr/>
        </p:nvCxnSpPr>
        <p:spPr>
          <a:xfrm flipH="1">
            <a:off x="10858120" y="4383194"/>
            <a:ext cx="413309" cy="378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58BA80-6199-42CE-8E3A-2EB4AAC1B3A6}"/>
              </a:ext>
            </a:extLst>
          </p:cNvPr>
          <p:cNvCxnSpPr>
            <a:stCxn id="19" idx="2"/>
            <a:endCxn id="18" idx="7"/>
          </p:cNvCxnSpPr>
          <p:nvPr/>
        </p:nvCxnSpPr>
        <p:spPr>
          <a:xfrm flipH="1" flipV="1">
            <a:off x="10745408" y="4226817"/>
            <a:ext cx="468217" cy="55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9D3BED2-CA0B-4785-A304-216D6DC4885D}"/>
              </a:ext>
            </a:extLst>
          </p:cNvPr>
          <p:cNvCxnSpPr>
            <a:stCxn id="19" idx="0"/>
            <a:endCxn id="15" idx="5"/>
          </p:cNvCxnSpPr>
          <p:nvPr/>
        </p:nvCxnSpPr>
        <p:spPr>
          <a:xfrm flipH="1" flipV="1">
            <a:off x="11065535" y="3887511"/>
            <a:ext cx="295728" cy="2617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495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88901"/>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57903" y="916334"/>
            <a:ext cx="7005770" cy="5905500"/>
          </a:xfrm>
        </p:spPr>
        <p:txBody>
          <a:bodyPr>
            <a:normAutofit/>
          </a:bodyPr>
          <a:lstStyle/>
          <a:p>
            <a:pPr marL="0" indent="0">
              <a:buNone/>
            </a:pPr>
            <a:r>
              <a:rPr lang="en-US" sz="1600" b="1" dirty="0">
                <a:solidFill>
                  <a:srgbClr val="000000"/>
                </a:solidFill>
              </a:rPr>
              <a:t>North West London Jets Central Defensive Midfielders</a:t>
            </a:r>
          </a:p>
          <a:p>
            <a:r>
              <a:rPr lang="en-GB" sz="1600" dirty="0"/>
              <a:t>The team look to dominate the centre of the pitch through a numerical advantage, based around having two Central Defensive Midfielders and the Central Attacking Midfielder. </a:t>
            </a:r>
          </a:p>
          <a:p>
            <a:r>
              <a:rPr lang="en-GB" sz="1600" dirty="0"/>
              <a:t>In addition, by encouraging the Wing Backs to push forward and overlap their respective Wingers, the Wingers also drift inside more, enabling the team to have several short passing options in close proximity. </a:t>
            </a:r>
          </a:p>
          <a:p>
            <a:r>
              <a:rPr lang="en-GB" sz="1600" dirty="0"/>
              <a:t>Following the Wing Back passing the ball into the Central Defensive Midfielder, he is then able to provide an attacking option off the ball, for a return pass down the right flank. This run off the ball, may also take one of the opposing players with him (either the Left Midfielder or Left Back), which could provide the Right Winger with more space and time to receive the ball. </a:t>
            </a:r>
          </a:p>
          <a:p>
            <a:r>
              <a:rPr lang="en-GB" sz="1600" dirty="0"/>
              <a:t>Alternatively, the Central Defensive Midfielder could pass the ball centrally into the CAM in order to attack through the middle. </a:t>
            </a:r>
          </a:p>
          <a:p>
            <a:r>
              <a:rPr lang="en-GB" sz="1600" dirty="0"/>
              <a:t>As mentioned on the previous page, the fourth option is to look to switch play, which can be achieved by passing into </a:t>
            </a:r>
            <a:r>
              <a:rPr lang="en-GB" sz="1600"/>
              <a:t>the left- </a:t>
            </a:r>
            <a:r>
              <a:rPr lang="en-GB" sz="1600" dirty="0"/>
              <a:t>sided Central Defensive Midfielder to then play out to </a:t>
            </a:r>
            <a:r>
              <a:rPr lang="en-GB" sz="1600"/>
              <a:t>the left-hand </a:t>
            </a:r>
            <a:r>
              <a:rPr lang="en-GB" sz="1600" dirty="0"/>
              <a:t>side, or to play a medium range pass out to the Left Wing Back or Left Winger to exploit the available space. </a:t>
            </a: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518878" y="326469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10127524" y="362755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813502" y="365986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765314" y="36023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551445" y="405441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493375" y="418776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53652" y="345581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550070" y="420454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562013" y="466055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293144" y="469347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10702740" y="4227019"/>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CC477A76-9715-45B1-94DF-0D14FEA19140}"/>
              </a:ext>
            </a:extLst>
          </p:cNvPr>
          <p:cNvCxnSpPr>
            <a:stCxn id="24" idx="5"/>
            <a:endCxn id="14" idx="5"/>
          </p:cNvCxnSpPr>
          <p:nvPr/>
        </p:nvCxnSpPr>
        <p:spPr>
          <a:xfrm flipH="1" flipV="1">
            <a:off x="10379557" y="3855199"/>
            <a:ext cx="417724" cy="4714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2F0C99-215F-4A88-B561-52FD42857472}"/>
              </a:ext>
            </a:extLst>
          </p:cNvPr>
          <p:cNvCxnSpPr>
            <a:stCxn id="18" idx="1"/>
          </p:cNvCxnSpPr>
          <p:nvPr/>
        </p:nvCxnSpPr>
        <p:spPr>
          <a:xfrm flipH="1" flipV="1">
            <a:off x="9856243" y="4194447"/>
            <a:ext cx="680374" cy="32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5FD397-F0BD-4386-8610-A64C31EF9571}"/>
              </a:ext>
            </a:extLst>
          </p:cNvPr>
          <p:cNvCxnSpPr>
            <a:cxnSpLocks/>
            <a:stCxn id="24" idx="5"/>
            <a:endCxn id="15" idx="3"/>
          </p:cNvCxnSpPr>
          <p:nvPr/>
        </p:nvCxnSpPr>
        <p:spPr>
          <a:xfrm flipV="1">
            <a:off x="10797281" y="3887511"/>
            <a:ext cx="59463" cy="4390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BD08FBF-85CF-41B4-847D-5B6ABBD20AB7}"/>
              </a:ext>
            </a:extLst>
          </p:cNvPr>
          <p:cNvCxnSpPr>
            <a:cxnSpLocks/>
            <a:stCxn id="24" idx="7"/>
            <a:endCxn id="19" idx="4"/>
          </p:cNvCxnSpPr>
          <p:nvPr/>
        </p:nvCxnSpPr>
        <p:spPr>
          <a:xfrm flipV="1">
            <a:off x="10797281" y="3722517"/>
            <a:ext cx="604009" cy="5215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77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69851"/>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57903" y="916334"/>
            <a:ext cx="7005770" cy="5707986"/>
          </a:xfrm>
        </p:spPr>
        <p:txBody>
          <a:bodyPr>
            <a:normAutofit/>
          </a:bodyPr>
          <a:lstStyle/>
          <a:p>
            <a:pPr marL="0" indent="0">
              <a:buNone/>
            </a:pPr>
            <a:r>
              <a:rPr lang="en-US" sz="1600" b="1" dirty="0">
                <a:solidFill>
                  <a:srgbClr val="000000"/>
                </a:solidFill>
              </a:rPr>
              <a:t>North West London Jets Central Defensive Midfielders</a:t>
            </a:r>
          </a:p>
          <a:p>
            <a:r>
              <a:rPr lang="en-GB" sz="1600" dirty="0"/>
              <a:t>By the ball being switched by the Central Defensive Midfielder to the left-hand side; as the ball is moving, the Left Wing Back and Left Winger should be drifting out towards the touchline to open up space for themselves to receive the ball, but also for the Central Defensive Midfielder.</a:t>
            </a:r>
          </a:p>
          <a:p>
            <a:r>
              <a:rPr lang="en-GB" sz="1600" dirty="0"/>
              <a:t>This enables the Central Defensive Midfielder to pass the ball out to the left-hand side, for the team to exploit the space available as the opposition shuffles across from the right-hand side.</a:t>
            </a:r>
          </a:p>
          <a:p>
            <a:r>
              <a:rPr lang="en-GB" sz="1600" dirty="0"/>
              <a:t>By the ball being passed out to the Left Winger, the Left Wing Back should be looking to overlap the Winger, stretching the opposition, whilst providing a forward passing option to penetrate in behind the opposition's backline. </a:t>
            </a:r>
          </a:p>
          <a:p>
            <a:r>
              <a:rPr lang="en-GB" sz="1600" dirty="0"/>
              <a:t>By looking to switch play out to the left-hand side, the Right Winger and Right Wing Back should continue to move forward down their side, enabling the team to attack in numbers. </a:t>
            </a:r>
          </a:p>
          <a:p>
            <a:r>
              <a:rPr lang="en-GB" sz="1600" dirty="0"/>
              <a:t>The Striker and CAM shuffle across towards the left, to provide support and forward passing options. </a:t>
            </a: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154175" y="322234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10045435" y="353966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722404" y="345433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586945" y="363260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551445" y="405441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430917" y="404097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03712" y="332390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53400" y="383671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257895" y="444429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9979771" y="445906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5193499"/>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582605" y="4055062"/>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BBD300C1-60AE-4DA5-A7CF-597471B54AB7}"/>
              </a:ext>
            </a:extLst>
          </p:cNvPr>
          <p:cNvCxnSpPr>
            <a:cxnSpLocks/>
            <a:stCxn id="24" idx="2"/>
            <a:endCxn id="16" idx="5"/>
          </p:cNvCxnSpPr>
          <p:nvPr/>
        </p:nvCxnSpPr>
        <p:spPr>
          <a:xfrm flipH="1" flipV="1">
            <a:off x="8838978" y="3860246"/>
            <a:ext cx="743627" cy="2531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CBAAE87-4208-4667-B3CB-A1C6466FDA51}"/>
              </a:ext>
            </a:extLst>
          </p:cNvPr>
          <p:cNvCxnSpPr>
            <a:stCxn id="20" idx="0"/>
          </p:cNvCxnSpPr>
          <p:nvPr/>
        </p:nvCxnSpPr>
        <p:spPr>
          <a:xfrm flipH="1" flipV="1">
            <a:off x="8301037" y="2965619"/>
            <a:ext cx="1" cy="87109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92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79376"/>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57903" y="916334"/>
            <a:ext cx="7005770" cy="5905500"/>
          </a:xfrm>
        </p:spPr>
        <p:txBody>
          <a:bodyPr>
            <a:normAutofit/>
          </a:bodyPr>
          <a:lstStyle/>
          <a:p>
            <a:pPr marL="0" indent="0">
              <a:buNone/>
            </a:pPr>
            <a:r>
              <a:rPr lang="en-US" sz="1600" b="1" dirty="0">
                <a:solidFill>
                  <a:srgbClr val="000000"/>
                </a:solidFill>
              </a:rPr>
              <a:t>North West London Jets Left Winger</a:t>
            </a:r>
          </a:p>
          <a:p>
            <a:r>
              <a:rPr lang="en-GB" sz="1600" dirty="0"/>
              <a:t>The Left Winger should have support and options ahead of him to sustain the attack, these include:</a:t>
            </a:r>
          </a:p>
          <a:p>
            <a:pPr lvl="1"/>
            <a:r>
              <a:rPr lang="en-GB" sz="1600" dirty="0"/>
              <a:t>Wing Back (overlapping run down the left flank)</a:t>
            </a:r>
          </a:p>
          <a:p>
            <a:pPr lvl="1"/>
            <a:r>
              <a:rPr lang="en-GB" sz="1600" dirty="0"/>
              <a:t>Striker</a:t>
            </a:r>
          </a:p>
          <a:p>
            <a:pPr lvl="1"/>
            <a:r>
              <a:rPr lang="en-GB" sz="1600" dirty="0"/>
              <a:t>CAM</a:t>
            </a:r>
          </a:p>
          <a:p>
            <a:pPr lvl="1"/>
            <a:endParaRPr lang="en-GB" sz="1200" dirty="0"/>
          </a:p>
          <a:p>
            <a:pPr marL="228600" lvl="1">
              <a:spcBef>
                <a:spcPts val="1000"/>
              </a:spcBef>
            </a:pPr>
            <a:r>
              <a:rPr lang="en-GB" sz="1600" dirty="0"/>
              <a:t>The Central Defensive Midfielder should maintain an appropriate angle and distance, enabling the Left Winger to pass the ball backwards, should he not be able to progress forward without losing possession of the ball. </a:t>
            </a:r>
          </a:p>
          <a:p>
            <a:pPr marL="228600" lvl="1">
              <a:spcBef>
                <a:spcPts val="1000"/>
              </a:spcBef>
            </a:pPr>
            <a:r>
              <a:rPr lang="en-GB" sz="1600" dirty="0"/>
              <a:t>If the Left Winger has space ahead of him, then he should be encouraged to dribble with the ball and bring the ball forward, whilst still being aware of who and what is around him, so he can make the right decision as to when to pass the ball to a team-mate. </a:t>
            </a:r>
          </a:p>
          <a:p>
            <a:pPr marL="228600" lvl="1">
              <a:spcBef>
                <a:spcPts val="1000"/>
              </a:spcBef>
            </a:pPr>
            <a:r>
              <a:rPr lang="en-GB" sz="1600" dirty="0"/>
              <a:t>As the team progresses with the ball, the Centre Backs and Central Defensive Midfielders should move forward with the attack, maintaining compactness between the units. This aids the team regaining possession quickly, should there be a transition in possession.</a:t>
            </a: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016226" y="310033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699082" y="328644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583305" y="322034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586945" y="363260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200732" y="381373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283415" y="380444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203712" y="332390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72450" y="317756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016225" y="426397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9922601" y="421978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4952682"/>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8757220" y="3607594"/>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0CC99F02-2E3F-43F4-AECA-2DDCF126B355}"/>
              </a:ext>
            </a:extLst>
          </p:cNvPr>
          <p:cNvCxnSpPr>
            <a:stCxn id="24" idx="4"/>
            <a:endCxn id="20" idx="7"/>
          </p:cNvCxnSpPr>
          <p:nvPr/>
        </p:nvCxnSpPr>
        <p:spPr>
          <a:xfrm flipH="1" flipV="1">
            <a:off x="8424483" y="3216623"/>
            <a:ext cx="388118" cy="507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7B4E18D-026A-45F0-AA92-E1F5C9C19AFB}"/>
              </a:ext>
            </a:extLst>
          </p:cNvPr>
          <p:cNvCxnSpPr>
            <a:stCxn id="24" idx="4"/>
            <a:endCxn id="13" idx="3"/>
          </p:cNvCxnSpPr>
          <p:nvPr/>
        </p:nvCxnSpPr>
        <p:spPr>
          <a:xfrm flipV="1">
            <a:off x="8812601" y="3327979"/>
            <a:ext cx="246867" cy="3962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F5CCE8-1569-4023-AECD-80C05C60DC5A}"/>
              </a:ext>
            </a:extLst>
          </p:cNvPr>
          <p:cNvCxnSpPr>
            <a:stCxn id="16" idx="6"/>
            <a:endCxn id="17" idx="2"/>
          </p:cNvCxnSpPr>
          <p:nvPr/>
        </p:nvCxnSpPr>
        <p:spPr>
          <a:xfrm>
            <a:off x="8882220" y="3765953"/>
            <a:ext cx="318512" cy="1811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0F68A1-92AB-4F3B-BC35-81106BCE275D}"/>
              </a:ext>
            </a:extLst>
          </p:cNvPr>
          <p:cNvCxnSpPr>
            <a:stCxn id="16" idx="6"/>
            <a:endCxn id="14" idx="2"/>
          </p:cNvCxnSpPr>
          <p:nvPr/>
        </p:nvCxnSpPr>
        <p:spPr>
          <a:xfrm flipV="1">
            <a:off x="8882220" y="3419792"/>
            <a:ext cx="816862" cy="3461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A24856F-A9AF-4BEE-A3C5-6D989FA7724B}"/>
              </a:ext>
            </a:extLst>
          </p:cNvPr>
          <p:cNvSpPr/>
          <p:nvPr/>
        </p:nvSpPr>
        <p:spPr>
          <a:xfrm>
            <a:off x="8609377" y="2771934"/>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C889B0D-F282-4648-A74D-2112DC5BA47B}"/>
              </a:ext>
            </a:extLst>
          </p:cNvPr>
          <p:cNvSpPr/>
          <p:nvPr/>
        </p:nvSpPr>
        <p:spPr>
          <a:xfrm>
            <a:off x="9263220" y="2677559"/>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839F8C04-2B3C-4D4A-84E5-4BBC7878A9F5}"/>
              </a:ext>
            </a:extLst>
          </p:cNvPr>
          <p:cNvSpPr/>
          <p:nvPr/>
        </p:nvSpPr>
        <p:spPr>
          <a:xfrm>
            <a:off x="9975146" y="2629934"/>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800C2D49-EF04-4BF9-B088-A4C00253AEC6}"/>
              </a:ext>
            </a:extLst>
          </p:cNvPr>
          <p:cNvSpPr/>
          <p:nvPr/>
        </p:nvSpPr>
        <p:spPr>
          <a:xfrm>
            <a:off x="10623876" y="2792074"/>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9385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69851"/>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57903" y="916334"/>
            <a:ext cx="7005770" cy="5905500"/>
          </a:xfrm>
        </p:spPr>
        <p:txBody>
          <a:bodyPr>
            <a:normAutofit/>
          </a:bodyPr>
          <a:lstStyle/>
          <a:p>
            <a:pPr marL="0" indent="0">
              <a:buNone/>
            </a:pPr>
            <a:r>
              <a:rPr lang="en-US" sz="1600" b="1" dirty="0">
                <a:solidFill>
                  <a:srgbClr val="000000"/>
                </a:solidFill>
              </a:rPr>
              <a:t>North West London Jets Striker</a:t>
            </a:r>
          </a:p>
          <a:p>
            <a:r>
              <a:rPr lang="en-GB" sz="1600" dirty="0"/>
              <a:t>Should the Winger pass the ball inside to the Striker, the Winger should continue his run forward, to get ahead of the Striker, providing the Striker with an option for an attacking return pass. </a:t>
            </a:r>
          </a:p>
          <a:p>
            <a:r>
              <a:rPr lang="en-GB" sz="1600" dirty="0"/>
              <a:t>In addition, the Left Wing Back on the near side should continue his forward run, providing the team with width by the touchline and an option to get in behind the opposition. </a:t>
            </a:r>
          </a:p>
          <a:p>
            <a:r>
              <a:rPr lang="en-GB" sz="1600" dirty="0"/>
              <a:t>By the Left Wing Back hugging the touchline in the offensive zone, he may pull the opposition’s Right Full Back out of position, creating space in between the Full Back and the Centre Back for a penetrating run and through ball by the Left Winger or Striker. </a:t>
            </a:r>
          </a:p>
          <a:p>
            <a:r>
              <a:rPr lang="en-GB" sz="1600" dirty="0"/>
              <a:t>This shows how effective off-the-ball movement can be, in support of the team’s overall in-possession strategy, so that the team can create goalscoring opportunities. </a:t>
            </a:r>
          </a:p>
          <a:p>
            <a:r>
              <a:rPr lang="en-GB" sz="1600" dirty="0"/>
              <a:t>By the Striker receiving the ball in a deeper position, the CAM should overlap the Striker, temporarily taking on the role of the Striker by rotating positions and becoming the furthest player forward. The CAM then provides a forward passing option. </a:t>
            </a:r>
          </a:p>
          <a:p>
            <a:r>
              <a:rPr lang="en-GB" sz="1600" dirty="0"/>
              <a:t>If the Striker cannot pass forward, then he can either pass sideways to the Left Wing Back, or backwards into the Central Defensive Midfielder, to find an alternative way forward. </a:t>
            </a: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9067524" y="298606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679871" y="282913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445763" y="306815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567566" y="329831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315555" y="352664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372516" y="350799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179305" y="289061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18074" y="29624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8919886" y="396681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9881981" y="39056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4952682"/>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215162" y="3215119"/>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A24856F-A9AF-4BEE-A3C5-6D989FA7724B}"/>
              </a:ext>
            </a:extLst>
          </p:cNvPr>
          <p:cNvSpPr/>
          <p:nvPr/>
        </p:nvSpPr>
        <p:spPr>
          <a:xfrm>
            <a:off x="8609377" y="2562384"/>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C889B0D-F282-4648-A74D-2112DC5BA47B}"/>
              </a:ext>
            </a:extLst>
          </p:cNvPr>
          <p:cNvSpPr/>
          <p:nvPr/>
        </p:nvSpPr>
        <p:spPr>
          <a:xfrm>
            <a:off x="9263220" y="2468009"/>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839F8C04-2B3C-4D4A-84E5-4BBC7878A9F5}"/>
              </a:ext>
            </a:extLst>
          </p:cNvPr>
          <p:cNvSpPr/>
          <p:nvPr/>
        </p:nvSpPr>
        <p:spPr>
          <a:xfrm>
            <a:off x="9975146" y="2448959"/>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800C2D49-EF04-4BF9-B088-A4C00253AEC6}"/>
              </a:ext>
            </a:extLst>
          </p:cNvPr>
          <p:cNvSpPr/>
          <p:nvPr/>
        </p:nvSpPr>
        <p:spPr>
          <a:xfrm>
            <a:off x="10623876" y="2582524"/>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Arrow Connector 25">
            <a:extLst>
              <a:ext uri="{FF2B5EF4-FFF2-40B4-BE49-F238E27FC236}">
                <a16:creationId xmlns:a16="http://schemas.microsoft.com/office/drawing/2014/main" id="{AE6DDD93-73DF-4E2C-AAAE-17FDB468A941}"/>
              </a:ext>
            </a:extLst>
          </p:cNvPr>
          <p:cNvCxnSpPr>
            <a:stCxn id="24" idx="3"/>
            <a:endCxn id="14" idx="1"/>
          </p:cNvCxnSpPr>
          <p:nvPr/>
        </p:nvCxnSpPr>
        <p:spPr>
          <a:xfrm flipV="1">
            <a:off x="9231383" y="2868196"/>
            <a:ext cx="491730" cy="4465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196E4D8-C05C-45C3-B98D-98E8018E46A6}"/>
              </a:ext>
            </a:extLst>
          </p:cNvPr>
          <p:cNvCxnSpPr>
            <a:stCxn id="13" idx="2"/>
          </p:cNvCxnSpPr>
          <p:nvPr/>
        </p:nvCxnSpPr>
        <p:spPr>
          <a:xfrm flipH="1" flipV="1">
            <a:off x="8321040" y="2962489"/>
            <a:ext cx="746484" cy="1569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A8E0461-0576-4D00-8688-6B2261EBE7BB}"/>
              </a:ext>
            </a:extLst>
          </p:cNvPr>
          <p:cNvCxnSpPr>
            <a:stCxn id="24" idx="5"/>
            <a:endCxn id="17" idx="1"/>
          </p:cNvCxnSpPr>
          <p:nvPr/>
        </p:nvCxnSpPr>
        <p:spPr>
          <a:xfrm>
            <a:off x="9309703" y="3314706"/>
            <a:ext cx="153490" cy="2119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2592537-6B2B-42D1-85A8-61270796E274}"/>
              </a:ext>
            </a:extLst>
          </p:cNvPr>
          <p:cNvCxnSpPr>
            <a:endCxn id="16" idx="7"/>
          </p:cNvCxnSpPr>
          <p:nvPr/>
        </p:nvCxnSpPr>
        <p:spPr>
          <a:xfrm flipH="1">
            <a:off x="8819599" y="3262312"/>
            <a:ext cx="324401" cy="750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38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A836-2147-4060-8E9F-C333CF5E9027}"/>
              </a:ext>
            </a:extLst>
          </p:cNvPr>
          <p:cNvSpPr>
            <a:spLocks noGrp="1"/>
          </p:cNvSpPr>
          <p:nvPr>
            <p:ph type="title"/>
          </p:nvPr>
        </p:nvSpPr>
        <p:spPr>
          <a:xfrm>
            <a:off x="838200" y="60326"/>
            <a:ext cx="10515600" cy="825500"/>
          </a:xfrm>
        </p:spPr>
        <p:txBody>
          <a:bodyPr>
            <a:normAutofit/>
          </a:bodyPr>
          <a:lstStyle/>
          <a:p>
            <a:r>
              <a:rPr lang="en-US" sz="4000" b="1" dirty="0">
                <a:solidFill>
                  <a:srgbClr val="000000"/>
                </a:solidFill>
              </a:rPr>
              <a:t>In Possession Tactics</a:t>
            </a:r>
            <a:endParaRPr lang="en-GB" sz="4000" dirty="0"/>
          </a:p>
        </p:txBody>
      </p:sp>
      <p:sp>
        <p:nvSpPr>
          <p:cNvPr id="3" name="Content Placeholder 2">
            <a:extLst>
              <a:ext uri="{FF2B5EF4-FFF2-40B4-BE49-F238E27FC236}">
                <a16:creationId xmlns:a16="http://schemas.microsoft.com/office/drawing/2014/main" id="{71BB0721-68AE-46DD-AB4A-37428D3A4F57}"/>
              </a:ext>
            </a:extLst>
          </p:cNvPr>
          <p:cNvSpPr>
            <a:spLocks noGrp="1"/>
          </p:cNvSpPr>
          <p:nvPr>
            <p:ph idx="1"/>
          </p:nvPr>
        </p:nvSpPr>
        <p:spPr>
          <a:xfrm>
            <a:off x="857903" y="916334"/>
            <a:ext cx="7005770" cy="5905500"/>
          </a:xfrm>
        </p:spPr>
        <p:txBody>
          <a:bodyPr>
            <a:normAutofit/>
          </a:bodyPr>
          <a:lstStyle/>
          <a:p>
            <a:pPr marL="0" indent="0">
              <a:buNone/>
            </a:pPr>
            <a:r>
              <a:rPr lang="en-US" sz="1600" b="1" dirty="0">
                <a:solidFill>
                  <a:srgbClr val="000000"/>
                </a:solidFill>
              </a:rPr>
              <a:t>North West London Jets CAM</a:t>
            </a:r>
          </a:p>
          <a:p>
            <a:r>
              <a:rPr lang="en-GB" sz="1600" dirty="0">
                <a:solidFill>
                  <a:srgbClr val="000000"/>
                </a:solidFill>
              </a:rPr>
              <a:t>As the team approach the offensive zone, the area around the opposition’s Penalty box, we look for opportunities to penetrate the opponent's backline. </a:t>
            </a:r>
          </a:p>
          <a:p>
            <a:r>
              <a:rPr lang="en-GB" sz="1600" dirty="0">
                <a:solidFill>
                  <a:srgbClr val="000000"/>
                </a:solidFill>
              </a:rPr>
              <a:t>This is achieved through the team building an attack gradually, based on maintaining possession of the ball, using short quick passes to feet and quick forward movements off the ball to get numbers in the final third.</a:t>
            </a:r>
          </a:p>
          <a:p>
            <a:r>
              <a:rPr lang="en-GB" sz="1600" dirty="0">
                <a:solidFill>
                  <a:srgbClr val="000000"/>
                </a:solidFill>
              </a:rPr>
              <a:t>The team maintain the required balance defensively, with two Central Defensive Midfielders and two Centre Backs pushing forward, as far as the middle zone. This helps to protect against any potential transitions in possession in the offensive zone, that may result in a counter-attack.</a:t>
            </a:r>
          </a:p>
          <a:p>
            <a:r>
              <a:rPr lang="en-GB" sz="1600" dirty="0">
                <a:solidFill>
                  <a:srgbClr val="000000"/>
                </a:solidFill>
              </a:rPr>
              <a:t>As per the In Possession Philosophy, the way we look to attack with the Wing Backs given a license to get forward; the Striker and CAM being able to rotate seamlessly based on the Striker dropping deeper at times to receive the ball, and the Wingers being able to drift inside and out wide. We want to attack with freedom and creativity.</a:t>
            </a:r>
          </a:p>
          <a:p>
            <a:r>
              <a:rPr lang="en-US" sz="1600" dirty="0">
                <a:solidFill>
                  <a:srgbClr val="000000"/>
                </a:solidFill>
              </a:rPr>
              <a:t>The illustration to the right highlights this, with all the forward players looking to run in behind the opponent's backline, round the outside and in between the Full Back and Centre Backs. These movements not only stretch the opposition but provide the CAM with numerous options to penetrate the opponent with an incisive </a:t>
            </a:r>
            <a:r>
              <a:rPr lang="en-US" sz="1600">
                <a:solidFill>
                  <a:srgbClr val="000000"/>
                </a:solidFill>
              </a:rPr>
              <a:t>through ball, </a:t>
            </a:r>
            <a:r>
              <a:rPr lang="en-US" sz="1600" dirty="0">
                <a:solidFill>
                  <a:srgbClr val="000000"/>
                </a:solidFill>
              </a:rPr>
              <a:t>or lofted pass over </a:t>
            </a:r>
            <a:r>
              <a:rPr lang="en-US" sz="1600">
                <a:solidFill>
                  <a:srgbClr val="000000"/>
                </a:solidFill>
              </a:rPr>
              <a:t>the top, </a:t>
            </a:r>
            <a:r>
              <a:rPr lang="en-US" sz="1600" dirty="0">
                <a:solidFill>
                  <a:srgbClr val="000000"/>
                </a:solidFill>
              </a:rPr>
              <a:t>for the team to score. </a:t>
            </a:r>
            <a:endParaRPr lang="en-GB" sz="1600" dirty="0">
              <a:solidFill>
                <a:srgbClr val="000000"/>
              </a:solidFill>
            </a:endParaRPr>
          </a:p>
        </p:txBody>
      </p:sp>
      <p:sp>
        <p:nvSpPr>
          <p:cNvPr id="4" name="Rectangle 3">
            <a:extLst>
              <a:ext uri="{FF2B5EF4-FFF2-40B4-BE49-F238E27FC236}">
                <a16:creationId xmlns:a16="http://schemas.microsoft.com/office/drawing/2014/main" id="{30E9A496-A730-4615-88B9-B6922D58996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FDB5143D-7BC3-499A-A722-82BB6D2485D9}"/>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B8721F-E865-4786-A98E-F4EE09D952D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67202A2-ECAE-4885-88C0-BDD6F5EE682F}"/>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3837D3C-A073-49B8-8314-6EAC9FB207D0}"/>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585D60F-C771-42FE-8BED-0498F4F7EDDD}"/>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7E70D5E-071A-41D9-9192-BFE1BAE35EA9}"/>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1" name="TextBox 10">
            <a:extLst>
              <a:ext uri="{FF2B5EF4-FFF2-40B4-BE49-F238E27FC236}">
                <a16:creationId xmlns:a16="http://schemas.microsoft.com/office/drawing/2014/main" id="{B43804CE-A7C1-48A8-A7E0-18EAF7955C32}"/>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2" name="TextBox 11">
            <a:extLst>
              <a:ext uri="{FF2B5EF4-FFF2-40B4-BE49-F238E27FC236}">
                <a16:creationId xmlns:a16="http://schemas.microsoft.com/office/drawing/2014/main" id="{45F4EEDE-A4C1-4CA3-A6AD-B47C40A83DC7}"/>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3" name="Oval 12">
            <a:extLst>
              <a:ext uri="{FF2B5EF4-FFF2-40B4-BE49-F238E27FC236}">
                <a16:creationId xmlns:a16="http://schemas.microsoft.com/office/drawing/2014/main" id="{6BC4549B-6A8D-4417-B6BA-94AB2B0CE1F9}"/>
              </a:ext>
            </a:extLst>
          </p:cNvPr>
          <p:cNvSpPr/>
          <p:nvPr/>
        </p:nvSpPr>
        <p:spPr>
          <a:xfrm>
            <a:off x="8913853" y="273511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16C3C95-204F-4DFD-A8F1-98CFA5225C26}"/>
              </a:ext>
            </a:extLst>
          </p:cNvPr>
          <p:cNvSpPr/>
          <p:nvPr/>
        </p:nvSpPr>
        <p:spPr>
          <a:xfrm>
            <a:off x="9679871" y="282913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7224D2-9BA3-4B62-A977-F3209D888C53}"/>
              </a:ext>
            </a:extLst>
          </p:cNvPr>
          <p:cNvSpPr/>
          <p:nvPr/>
        </p:nvSpPr>
        <p:spPr>
          <a:xfrm>
            <a:off x="10344902" y="271369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D7AFE8F-8BC5-482A-86DE-20B1B47EE3CB}"/>
              </a:ext>
            </a:extLst>
          </p:cNvPr>
          <p:cNvSpPr/>
          <p:nvPr/>
        </p:nvSpPr>
        <p:spPr>
          <a:xfrm>
            <a:off x="8519027" y="309071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A3C8C0A-C951-415A-918D-B0218765F9C7}"/>
              </a:ext>
            </a:extLst>
          </p:cNvPr>
          <p:cNvSpPr/>
          <p:nvPr/>
        </p:nvSpPr>
        <p:spPr>
          <a:xfrm>
            <a:off x="9297545" y="3149790"/>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BFA6CBD-A7E5-43BE-B616-AE8799D6D493}"/>
              </a:ext>
            </a:extLst>
          </p:cNvPr>
          <p:cNvSpPr/>
          <p:nvPr/>
        </p:nvSpPr>
        <p:spPr>
          <a:xfrm>
            <a:off x="10370264" y="317128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468B9EC-67A7-4D96-8BFE-6783D7DC49BB}"/>
              </a:ext>
            </a:extLst>
          </p:cNvPr>
          <p:cNvSpPr/>
          <p:nvPr/>
        </p:nvSpPr>
        <p:spPr>
          <a:xfrm>
            <a:off x="11175693" y="274974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9E68E87-BDA2-48A5-B7F9-8E0E82108911}"/>
              </a:ext>
            </a:extLst>
          </p:cNvPr>
          <p:cNvSpPr/>
          <p:nvPr/>
        </p:nvSpPr>
        <p:spPr>
          <a:xfrm>
            <a:off x="8168928" y="255337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F37DDD-BB74-4F31-AC76-604A030F04DC}"/>
              </a:ext>
            </a:extLst>
          </p:cNvPr>
          <p:cNvSpPr/>
          <p:nvPr/>
        </p:nvSpPr>
        <p:spPr>
          <a:xfrm>
            <a:off x="9189312" y="355147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E0E7D70-87E9-4834-B43F-3DFF30518A51}"/>
              </a:ext>
            </a:extLst>
          </p:cNvPr>
          <p:cNvSpPr/>
          <p:nvPr/>
        </p:nvSpPr>
        <p:spPr>
          <a:xfrm>
            <a:off x="10022288" y="351378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FD40DE4C-D610-4EE5-81F3-59279AF7D692}"/>
              </a:ext>
            </a:extLst>
          </p:cNvPr>
          <p:cNvSpPr/>
          <p:nvPr/>
        </p:nvSpPr>
        <p:spPr>
          <a:xfrm>
            <a:off x="9627326" y="4952682"/>
            <a:ext cx="295275"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59FD0828-3B85-4DA0-B97F-558DA20003C9}"/>
              </a:ext>
            </a:extLst>
          </p:cNvPr>
          <p:cNvSpPr/>
          <p:nvPr/>
        </p:nvSpPr>
        <p:spPr>
          <a:xfrm>
            <a:off x="9687030" y="2899771"/>
            <a:ext cx="110762" cy="1166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A24856F-A9AF-4BEE-A3C5-6D989FA7724B}"/>
              </a:ext>
            </a:extLst>
          </p:cNvPr>
          <p:cNvSpPr/>
          <p:nvPr/>
        </p:nvSpPr>
        <p:spPr>
          <a:xfrm>
            <a:off x="8558163" y="2354627"/>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C889B0D-F282-4648-A74D-2112DC5BA47B}"/>
              </a:ext>
            </a:extLst>
          </p:cNvPr>
          <p:cNvSpPr/>
          <p:nvPr/>
        </p:nvSpPr>
        <p:spPr>
          <a:xfrm>
            <a:off x="9263220" y="2468009"/>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839F8C04-2B3C-4D4A-84E5-4BBC7878A9F5}"/>
              </a:ext>
            </a:extLst>
          </p:cNvPr>
          <p:cNvSpPr/>
          <p:nvPr/>
        </p:nvSpPr>
        <p:spPr>
          <a:xfrm>
            <a:off x="9975146" y="2448959"/>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800C2D49-EF04-4BF9-B088-A4C00253AEC6}"/>
              </a:ext>
            </a:extLst>
          </p:cNvPr>
          <p:cNvSpPr/>
          <p:nvPr/>
        </p:nvSpPr>
        <p:spPr>
          <a:xfrm>
            <a:off x="10804065" y="2381639"/>
            <a:ext cx="272843" cy="26713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Arrow Connector 26">
            <a:extLst>
              <a:ext uri="{FF2B5EF4-FFF2-40B4-BE49-F238E27FC236}">
                <a16:creationId xmlns:a16="http://schemas.microsoft.com/office/drawing/2014/main" id="{6175FE5D-21FF-4BE3-8DA0-99A10E1DC35F}"/>
              </a:ext>
            </a:extLst>
          </p:cNvPr>
          <p:cNvCxnSpPr>
            <a:cxnSpLocks/>
          </p:cNvCxnSpPr>
          <p:nvPr/>
        </p:nvCxnSpPr>
        <p:spPr>
          <a:xfrm flipV="1">
            <a:off x="9110017" y="2164147"/>
            <a:ext cx="298143" cy="57016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AAFEFD-F26D-49F3-8025-76966583C00D}"/>
              </a:ext>
            </a:extLst>
          </p:cNvPr>
          <p:cNvCxnSpPr>
            <a:cxnSpLocks/>
            <a:stCxn id="20" idx="0"/>
          </p:cNvCxnSpPr>
          <p:nvPr/>
        </p:nvCxnSpPr>
        <p:spPr>
          <a:xfrm flipV="1">
            <a:off x="8316566" y="2076451"/>
            <a:ext cx="202461" cy="47692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CA60BEA-2CAA-4CE9-960B-1572D98F575A}"/>
              </a:ext>
            </a:extLst>
          </p:cNvPr>
          <p:cNvCxnSpPr>
            <a:cxnSpLocks/>
            <a:stCxn id="15" idx="0"/>
          </p:cNvCxnSpPr>
          <p:nvPr/>
        </p:nvCxnSpPr>
        <p:spPr>
          <a:xfrm flipH="1" flipV="1">
            <a:off x="10160000" y="2164147"/>
            <a:ext cx="332540" cy="54954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104CE6B-1EC9-4F77-947C-4BC96614C552}"/>
              </a:ext>
            </a:extLst>
          </p:cNvPr>
          <p:cNvCxnSpPr>
            <a:stCxn id="19" idx="0"/>
          </p:cNvCxnSpPr>
          <p:nvPr/>
        </p:nvCxnSpPr>
        <p:spPr>
          <a:xfrm flipH="1" flipV="1">
            <a:off x="11119771" y="2164147"/>
            <a:ext cx="203560" cy="58559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F6B8C08-5343-43B4-A3EE-53AB538A771A}"/>
              </a:ext>
            </a:extLst>
          </p:cNvPr>
          <p:cNvCxnSpPr>
            <a:stCxn id="14" idx="0"/>
          </p:cNvCxnSpPr>
          <p:nvPr/>
        </p:nvCxnSpPr>
        <p:spPr>
          <a:xfrm flipH="1" flipV="1">
            <a:off x="9774963" y="2578439"/>
            <a:ext cx="52546" cy="25070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975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756580" y="76239"/>
            <a:ext cx="6814652" cy="702271"/>
          </a:xfrm>
        </p:spPr>
        <p:txBody>
          <a:bodyPr vert="horz" lIns="91440" tIns="45720" rIns="91440" bIns="45720" rtlCol="0" anchor="ctr">
            <a:normAutofit/>
          </a:bodyPr>
          <a:lstStyle/>
          <a:p>
            <a:r>
              <a:rPr lang="en-US" sz="4000" b="1" dirty="0">
                <a:solidFill>
                  <a:srgbClr val="000000"/>
                </a:solidFill>
              </a:rPr>
              <a:t>Out of Possession Strategy</a:t>
            </a:r>
          </a:p>
        </p:txBody>
      </p:sp>
      <p:pic>
        <p:nvPicPr>
          <p:cNvPr id="1026" name="Picture 2" descr="The Tactics Board – Undervalued at Grassroots Level | Rise of the Coach">
            <a:extLst>
              <a:ext uri="{FF2B5EF4-FFF2-40B4-BE49-F238E27FC236}">
                <a16:creationId xmlns:a16="http://schemas.microsoft.com/office/drawing/2014/main" id="{6CAFB616-9858-41F3-8025-030BD5FA81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3" r="29147"/>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02FA32-74AC-4AE8-B404-BA8312F6F9A5}"/>
              </a:ext>
            </a:extLst>
          </p:cNvPr>
          <p:cNvSpPr txBox="1"/>
          <p:nvPr/>
        </p:nvSpPr>
        <p:spPr>
          <a:xfrm>
            <a:off x="756580" y="522585"/>
            <a:ext cx="8972211" cy="6059639"/>
          </a:xfrm>
          <a:prstGeom prst="rect">
            <a:avLst/>
          </a:prstGeom>
        </p:spPr>
        <p:txBody>
          <a:bodyPr vert="horz" lIns="91440" tIns="45720" rIns="91440" bIns="45720" rtlCol="0" anchor="ctr">
            <a:normAutofit/>
          </a:bodyPr>
          <a:lstStyle/>
          <a:p>
            <a:pPr>
              <a:lnSpc>
                <a:spcPct val="90000"/>
              </a:lnSpc>
              <a:spcAft>
                <a:spcPts val="600"/>
              </a:spcAft>
            </a:pPr>
            <a:r>
              <a:rPr lang="en-US" sz="1600" b="1" dirty="0">
                <a:solidFill>
                  <a:srgbClr val="000000"/>
                </a:solidFill>
              </a:rPr>
              <a:t>Why </a:t>
            </a:r>
            <a:r>
              <a:rPr lang="en-US" sz="1600" i="1" dirty="0">
                <a:solidFill>
                  <a:srgbClr val="000000"/>
                </a:solidFill>
              </a:rPr>
              <a:t>“Defend compactly, ensuring distances do not exceed 8-10 yards”</a:t>
            </a:r>
            <a:r>
              <a:rPr lang="en-US" sz="1600" b="1" i="1" dirty="0">
                <a:solidFill>
                  <a:srgbClr val="000000"/>
                </a:solidFill>
              </a:rPr>
              <a:t>?</a:t>
            </a:r>
            <a:r>
              <a:rPr lang="en-US" sz="1600" i="1" dirty="0">
                <a:solidFill>
                  <a:srgbClr val="000000"/>
                </a:solidFill>
              </a:rPr>
              <a:t> </a:t>
            </a:r>
          </a:p>
          <a:p>
            <a:pPr>
              <a:lnSpc>
                <a:spcPct val="90000"/>
              </a:lnSpc>
              <a:spcAft>
                <a:spcPts val="600"/>
              </a:spcAft>
            </a:pPr>
            <a:endParaRPr lang="en-US" sz="1000" b="1" dirty="0">
              <a:solidFill>
                <a:srgbClr val="000000"/>
              </a:solidFill>
            </a:endParaRPr>
          </a:p>
          <a:p>
            <a:pPr>
              <a:lnSpc>
                <a:spcPct val="90000"/>
              </a:lnSpc>
              <a:spcAft>
                <a:spcPts val="600"/>
              </a:spcAft>
            </a:pPr>
            <a:r>
              <a:rPr lang="en-US" sz="1600" dirty="0">
                <a:solidFill>
                  <a:srgbClr val="000000"/>
                </a:solidFill>
              </a:rPr>
              <a:t>The above-mentioned Out of Possession Strategy aligns with the Out of Possession Philosophy of </a:t>
            </a:r>
            <a:r>
              <a:rPr lang="en-GB" sz="1600" i="1" dirty="0">
                <a:solidFill>
                  <a:srgbClr val="C00000"/>
                </a:solidFill>
              </a:rPr>
              <a:t>“We want to be tactically flexible and adaptable when out of possession, but ultimately compact, disciplined and hard to breakdown”. </a:t>
            </a:r>
          </a:p>
          <a:p>
            <a:pPr>
              <a:lnSpc>
                <a:spcPct val="90000"/>
              </a:lnSpc>
              <a:spcAft>
                <a:spcPts val="600"/>
              </a:spcAft>
            </a:pPr>
            <a:endParaRPr lang="en-GB" sz="1000" dirty="0">
              <a:solidFill>
                <a:srgbClr val="C00000"/>
              </a:solidFill>
            </a:endParaRPr>
          </a:p>
          <a:p>
            <a:pPr>
              <a:lnSpc>
                <a:spcPct val="90000"/>
              </a:lnSpc>
              <a:spcAft>
                <a:spcPts val="600"/>
              </a:spcAft>
            </a:pPr>
            <a:r>
              <a:rPr lang="en-GB" sz="1600" dirty="0"/>
              <a:t>Compactness refers to the distances between team-mates within a unit and the individual units, both horizontally and vertically.  </a:t>
            </a:r>
          </a:p>
          <a:p>
            <a:pPr>
              <a:lnSpc>
                <a:spcPct val="90000"/>
              </a:lnSpc>
              <a:spcAft>
                <a:spcPts val="600"/>
              </a:spcAft>
            </a:pPr>
            <a:endParaRPr lang="en-GB" sz="1000" dirty="0">
              <a:solidFill>
                <a:srgbClr val="C00000"/>
              </a:solidFill>
            </a:endParaRPr>
          </a:p>
          <a:p>
            <a:pPr>
              <a:lnSpc>
                <a:spcPct val="90000"/>
              </a:lnSpc>
              <a:spcAft>
                <a:spcPts val="600"/>
              </a:spcAft>
            </a:pPr>
            <a:r>
              <a:rPr lang="en-GB" sz="1600" dirty="0"/>
              <a:t>This is because we want to be able to press opponents to gain possession of the ball in and around their half of the pitch, whilst preventing them from being able to play through our respective units (Defence, Midfield &amp; Attack). This is achieved by ensuring that we press together as a team and maintain compactness within and between the units.</a:t>
            </a:r>
          </a:p>
          <a:p>
            <a:pPr>
              <a:lnSpc>
                <a:spcPct val="90000"/>
              </a:lnSpc>
              <a:spcAft>
                <a:spcPts val="600"/>
              </a:spcAft>
            </a:pPr>
            <a:endParaRPr lang="en-GB" sz="1000" dirty="0">
              <a:solidFill>
                <a:srgbClr val="000000"/>
              </a:solidFill>
            </a:endParaRPr>
          </a:p>
          <a:p>
            <a:pPr>
              <a:lnSpc>
                <a:spcPct val="90000"/>
              </a:lnSpc>
              <a:spcAft>
                <a:spcPts val="600"/>
              </a:spcAft>
            </a:pPr>
            <a:r>
              <a:rPr lang="en-US" sz="1600" dirty="0"/>
              <a:t>The out of possession strategy is supported by the research study into </a:t>
            </a:r>
            <a:r>
              <a:rPr lang="en-GB" sz="1600" dirty="0"/>
              <a:t>Offensive Transitions in High-Performance Football, by Claudio A. </a:t>
            </a:r>
            <a:r>
              <a:rPr lang="en-GB" sz="1600" dirty="0" err="1"/>
              <a:t>Casal</a:t>
            </a:r>
            <a:r>
              <a:rPr lang="en-GB" sz="1600" dirty="0"/>
              <a:t> et al, whose study compares data from Euro 2016 with Euro 2008, and concludes that teams in Euro 2016 initiated transitions in more advanced areas of the pitch; with a noticeable increase in ball recoveries occurring in the medium-to-offensive zone, than during Euro 2008.</a:t>
            </a:r>
          </a:p>
          <a:p>
            <a:pPr>
              <a:lnSpc>
                <a:spcPct val="90000"/>
              </a:lnSpc>
              <a:spcAft>
                <a:spcPts val="600"/>
              </a:spcAft>
            </a:pPr>
            <a:endParaRPr lang="en-GB" sz="1000" dirty="0">
              <a:solidFill>
                <a:srgbClr val="000000"/>
              </a:solidFill>
            </a:endParaRPr>
          </a:p>
          <a:p>
            <a:pPr>
              <a:lnSpc>
                <a:spcPct val="90000"/>
              </a:lnSpc>
              <a:spcAft>
                <a:spcPts val="600"/>
              </a:spcAft>
            </a:pPr>
            <a:r>
              <a:rPr lang="en-GB" sz="1600" dirty="0">
                <a:solidFill>
                  <a:srgbClr val="000000"/>
                </a:solidFill>
              </a:rPr>
              <a:t>Several other research studies support the initiation of offensive transitions in advanced areas of the pitch, including </a:t>
            </a:r>
            <a:r>
              <a:rPr lang="en-GB" sz="1600" dirty="0" err="1">
                <a:solidFill>
                  <a:srgbClr val="000000"/>
                </a:solidFill>
              </a:rPr>
              <a:t>Barreira</a:t>
            </a:r>
            <a:r>
              <a:rPr lang="en-GB" sz="1600" dirty="0">
                <a:solidFill>
                  <a:srgbClr val="000000"/>
                </a:solidFill>
              </a:rPr>
              <a:t> et al., (2014), who found the optimal zone for ball recovery being in the offensive midfield area, near the opponent's goal; and Almeida et al. (2014), who observed that successful teams recover the ball in areas close to the rival goal.</a:t>
            </a:r>
          </a:p>
        </p:txBody>
      </p:sp>
    </p:spTree>
    <p:extLst>
      <p:ext uri="{BB962C8B-B14F-4D97-AF65-F5344CB8AC3E}">
        <p14:creationId xmlns:p14="http://schemas.microsoft.com/office/powerpoint/2010/main" val="244983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p:txBody>
          <a:bodyPr>
            <a:normAutofit/>
          </a:bodyPr>
          <a:lstStyle/>
          <a:p>
            <a:r>
              <a:rPr lang="en-GB" sz="4000" b="1" dirty="0"/>
              <a:t>North West London Jets F.C. Core Values</a:t>
            </a:r>
          </a:p>
        </p:txBody>
      </p:sp>
      <p:sp>
        <p:nvSpPr>
          <p:cNvPr id="3" name="TextBox 2">
            <a:extLst>
              <a:ext uri="{FF2B5EF4-FFF2-40B4-BE49-F238E27FC236}">
                <a16:creationId xmlns:a16="http://schemas.microsoft.com/office/drawing/2014/main" id="{E68FD3D6-4A8C-4DA6-9C0C-205AE677E512}"/>
              </a:ext>
            </a:extLst>
          </p:cNvPr>
          <p:cNvSpPr txBox="1"/>
          <p:nvPr/>
        </p:nvSpPr>
        <p:spPr>
          <a:xfrm>
            <a:off x="933307" y="1861802"/>
            <a:ext cx="9039368" cy="245182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600" b="1" dirty="0">
                <a:effectLst/>
                <a:latin typeface="Corbel" panose="020B0503020204020204" pitchFamily="34" charset="0"/>
                <a:ea typeface="Corbel" panose="020B0503020204020204" pitchFamily="34" charset="0"/>
                <a:cs typeface="Times New Roman" panose="02020603050405020304" pitchFamily="18" charset="0"/>
              </a:rPr>
              <a:t>Honesty</a:t>
            </a:r>
            <a:r>
              <a:rPr lang="en-GB" sz="1600" dirty="0">
                <a:effectLst/>
                <a:latin typeface="Corbel" panose="020B0503020204020204" pitchFamily="34" charset="0"/>
                <a:ea typeface="Corbel" panose="020B0503020204020204" pitchFamily="34" charset="0"/>
                <a:cs typeface="Times New Roman" panose="02020603050405020304" pitchFamily="18" charset="0"/>
              </a:rPr>
              <a:t> – In order to build trust and respect, we need to have a culture of open and honest dialogue throughout the Club, from Chairman to Under 7s. All members of North West London Jets should feel comfortable in sharing their opinions, without fear of rebuke. It is only through open and honest dialogue that we can build stronger relationships, enabling us to develop and grow as a Club.</a:t>
            </a:r>
          </a:p>
          <a:p>
            <a:pPr marL="914400">
              <a:lnSpc>
                <a:spcPct val="107000"/>
              </a:lnSpc>
            </a:pPr>
            <a:r>
              <a:rPr lang="en-GB" sz="1600" dirty="0">
                <a:effectLst/>
                <a:latin typeface="Corbel" panose="020B0503020204020204" pitchFamily="34" charset="0"/>
                <a:ea typeface="Corbel" panose="020B0503020204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600" b="1" dirty="0">
                <a:effectLst/>
                <a:latin typeface="Corbel" panose="020B0503020204020204" pitchFamily="34" charset="0"/>
                <a:ea typeface="Corbel" panose="020B0503020204020204" pitchFamily="34" charset="0"/>
                <a:cs typeface="Times New Roman" panose="02020603050405020304" pitchFamily="18" charset="0"/>
              </a:rPr>
              <a:t>Hard work</a:t>
            </a:r>
            <a:r>
              <a:rPr lang="en-GB" sz="1600" dirty="0">
                <a:effectLst/>
                <a:latin typeface="Corbel" panose="020B0503020204020204" pitchFamily="34" charset="0"/>
                <a:ea typeface="Corbel" panose="020B0503020204020204" pitchFamily="34" charset="0"/>
                <a:cs typeface="Times New Roman" panose="02020603050405020304" pitchFamily="18" charset="0"/>
              </a:rPr>
              <a:t> – Without effort, we cannot achieve our goals of developing technically proficient players, with mental resilience. Hard work is required by Managers and Coaches to help educate and guide players to achieve their potential; whilst players must put in the effort to improve. Through hard work, we develop the culture and mental strength required to overcome challenges and be successful.   </a:t>
            </a:r>
          </a:p>
        </p:txBody>
      </p:sp>
    </p:spTree>
    <p:extLst>
      <p:ext uri="{BB962C8B-B14F-4D97-AF65-F5344CB8AC3E}">
        <p14:creationId xmlns:p14="http://schemas.microsoft.com/office/powerpoint/2010/main" val="1357096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23275"/>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822325"/>
            <a:ext cx="6912836" cy="5689600"/>
          </a:xfrm>
          <a:prstGeom prst="rect">
            <a:avLst/>
          </a:prstGeom>
        </p:spPr>
        <p:txBody>
          <a:bodyPr vert="horz" lIns="91440" tIns="45720" rIns="91440" bIns="45720" rtlCol="0" anchor="ctr">
            <a:normAutofit/>
          </a:bodyPr>
          <a:lstStyle/>
          <a:p>
            <a:pPr algn="just">
              <a:lnSpc>
                <a:spcPct val="90000"/>
              </a:lnSpc>
              <a:spcAft>
                <a:spcPts val="600"/>
              </a:spcAft>
            </a:pPr>
            <a:r>
              <a:rPr lang="en-US" sz="1600" b="1" dirty="0">
                <a:solidFill>
                  <a:srgbClr val="000000"/>
                </a:solidFill>
              </a:rPr>
              <a:t>Opposition Goal kick</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All players retreat into our half of the pitch into the 1-4-2-3-1 shape.</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The Striker and CAM hover around the half-way line looking to press from the front inside the opponent's half, as the opposition approach the half-way line.</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The distance between each unit (Defence, Midfield and Attack) should be maintained at between 8-10 yards, ensuring that the team are compact and difficult to play through. </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When the opposition approach the half-way line with the ball, we look to press.</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The initial press from the Striker and CAM should look to block any passing options through the </a:t>
            </a:r>
            <a:r>
              <a:rPr lang="en-US" sz="1600" dirty="0" err="1">
                <a:solidFill>
                  <a:srgbClr val="000000"/>
                </a:solidFill>
              </a:rPr>
              <a:t>centre</a:t>
            </a:r>
            <a:r>
              <a:rPr lang="en-US" sz="1600" dirty="0">
                <a:solidFill>
                  <a:srgbClr val="000000"/>
                </a:solidFill>
              </a:rPr>
              <a:t>; instead encourage the opposition to play the ball forward into a wide area for the Winger to press. </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As we have more bodies in central areas, the Winger should show the opponent inside, where the pitch is more congested, for the Striker, CAM and CDM’s to look to regain possession of the ball. </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Should the opponents make head-way into our half of the pitch, look to show the opponent outside, away from goal. </a:t>
            </a:r>
          </a:p>
          <a:p>
            <a:pPr marL="742950" lvl="1" indent="-285750" algn="just">
              <a:lnSpc>
                <a:spcPct val="90000"/>
              </a:lnSpc>
              <a:spcAft>
                <a:spcPts val="600"/>
              </a:spcAft>
              <a:buFont typeface="Arial" panose="020B0604020202020204" pitchFamily="34" charset="0"/>
              <a:buChar char="•"/>
            </a:pPr>
            <a:r>
              <a:rPr lang="en-US" sz="1600" dirty="0">
                <a:solidFill>
                  <a:srgbClr val="000000"/>
                </a:solidFill>
              </a:rPr>
              <a:t>This is because as the opposition make inroads into our half, the threat to our goal increases. Therefore, we want to show them away from our goal to reduce their shooting opportunities, whilst at the same time reducing their options, allowing us to regain possession of the ball. </a:t>
            </a:r>
          </a:p>
        </p:txBody>
      </p:sp>
      <p:sp>
        <p:nvSpPr>
          <p:cNvPr id="6" name="Rectangle 5">
            <a:extLst>
              <a:ext uri="{FF2B5EF4-FFF2-40B4-BE49-F238E27FC236}">
                <a16:creationId xmlns:a16="http://schemas.microsoft.com/office/drawing/2014/main" id="{43CCB376-8C32-4660-94AF-F91AF64F68F8}"/>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DDB5FB4-371D-4562-B4E4-F38BB508186E}"/>
              </a:ext>
            </a:extLst>
          </p:cNvPr>
          <p:cNvCxnSpPr>
            <a:stCxn id="6"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CFEF17D-8C7C-4BBA-8EE2-3706CCFAEB7B}"/>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96F6F55-F71C-4FD6-A55F-B7650A9B9E12}"/>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C7819BC-5CFA-4D39-AA53-F5BFACF6713D}"/>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A2DEC73-9414-4204-8294-64EBF7C03854}"/>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517ADB4-55C1-4532-A59A-4C744F48ADB8}"/>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A8562A60-9374-4289-807E-CBCB458FF546}"/>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2139E1D8-D71F-473D-A978-002B2CCDFA06}"/>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2" name="Oval 1">
            <a:extLst>
              <a:ext uri="{FF2B5EF4-FFF2-40B4-BE49-F238E27FC236}">
                <a16:creationId xmlns:a16="http://schemas.microsoft.com/office/drawing/2014/main" id="{7FEBA514-E1DB-4164-8C66-607BA698300C}"/>
              </a:ext>
            </a:extLst>
          </p:cNvPr>
          <p:cNvSpPr/>
          <p:nvPr/>
        </p:nvSpPr>
        <p:spPr>
          <a:xfrm>
            <a:off x="9336949" y="327731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C457485-F042-4876-B93A-3AF215358907}"/>
              </a:ext>
            </a:extLst>
          </p:cNvPr>
          <p:cNvSpPr/>
          <p:nvPr/>
        </p:nvSpPr>
        <p:spPr>
          <a:xfrm>
            <a:off x="9998801" y="363593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C87C7D2-A1A9-4263-A60E-5FF598D622FD}"/>
              </a:ext>
            </a:extLst>
          </p:cNvPr>
          <p:cNvSpPr/>
          <p:nvPr/>
        </p:nvSpPr>
        <p:spPr>
          <a:xfrm>
            <a:off x="10942502" y="364513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B620075-1BBF-4FD2-9BB6-573B58655D7A}"/>
              </a:ext>
            </a:extLst>
          </p:cNvPr>
          <p:cNvSpPr/>
          <p:nvPr/>
        </p:nvSpPr>
        <p:spPr>
          <a:xfrm>
            <a:off x="8514171" y="3653653"/>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8E85354-D26F-4993-A824-61386E7A273A}"/>
              </a:ext>
            </a:extLst>
          </p:cNvPr>
          <p:cNvSpPr/>
          <p:nvPr/>
        </p:nvSpPr>
        <p:spPr>
          <a:xfrm>
            <a:off x="9189311" y="396305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37F450A-E5C4-4CF4-AA2B-E98FB6C38E2E}"/>
              </a:ext>
            </a:extLst>
          </p:cNvPr>
          <p:cNvSpPr/>
          <p:nvPr/>
        </p:nvSpPr>
        <p:spPr>
          <a:xfrm>
            <a:off x="10311969" y="3976961"/>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8555EEA-56C2-431F-B923-B0ED09135A4D}"/>
              </a:ext>
            </a:extLst>
          </p:cNvPr>
          <p:cNvSpPr/>
          <p:nvPr/>
        </p:nvSpPr>
        <p:spPr>
          <a:xfrm>
            <a:off x="10890793" y="435250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6CE16B6-7FFF-46A4-A563-112A3E4170F3}"/>
              </a:ext>
            </a:extLst>
          </p:cNvPr>
          <p:cNvSpPr/>
          <p:nvPr/>
        </p:nvSpPr>
        <p:spPr>
          <a:xfrm>
            <a:off x="8386944" y="4352509"/>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99C312A-F44B-42B5-B3E2-699E412A7DE7}"/>
              </a:ext>
            </a:extLst>
          </p:cNvPr>
          <p:cNvSpPr/>
          <p:nvPr/>
        </p:nvSpPr>
        <p:spPr>
          <a:xfrm>
            <a:off x="9258300" y="4530984"/>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5789176-906A-4E37-8659-5CAF5436A975}"/>
              </a:ext>
            </a:extLst>
          </p:cNvPr>
          <p:cNvSpPr/>
          <p:nvPr/>
        </p:nvSpPr>
        <p:spPr>
          <a:xfrm>
            <a:off x="10164331" y="451336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4874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85175"/>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584200"/>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Offensive Zone</a:t>
            </a:r>
          </a:p>
          <a:p>
            <a:pPr marL="0" lvl="1">
              <a:lnSpc>
                <a:spcPct val="90000"/>
              </a:lnSpc>
              <a:spcAft>
                <a:spcPts val="600"/>
              </a:spcAft>
            </a:pPr>
            <a:r>
              <a:rPr lang="en-US" sz="1600" b="1" dirty="0">
                <a:solidFill>
                  <a:srgbClr val="000000"/>
                </a:solidFill>
              </a:rPr>
              <a:t> </a:t>
            </a:r>
          </a:p>
          <a:p>
            <a:pPr marL="0" lvl="1">
              <a:lnSpc>
                <a:spcPct val="90000"/>
              </a:lnSpc>
              <a:spcAft>
                <a:spcPts val="600"/>
              </a:spcAft>
            </a:pPr>
            <a:r>
              <a:rPr lang="en-US" sz="1600" b="1" dirty="0">
                <a:solidFill>
                  <a:srgbClr val="000000"/>
                </a:solidFill>
              </a:rPr>
              <a:t>	Defending Compactly as a Team</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player who lost possession of the ball in the attacking third should look to press the opponent with the ball, to, firstly, delay the attack and, secondly, look to regain possession as quickly as possible.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rest of the team should look to recover quickly into their defensive positions (mid-block) and shape, ensuring that the team are compact; maintaining an 8–10 yard distance between the units.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forward players should look to press from the front inside the opposition's half.</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the ball is switched out to the right-hand side, the team should shuffle across to maintain vertical compactness and, similarly, if the ball is switched to the left-hand side. </a:t>
            </a:r>
          </a:p>
          <a:p>
            <a:pPr marL="742950" lvl="1" indent="-285750">
              <a:lnSpc>
                <a:spcPct val="90000"/>
              </a:lnSpc>
              <a:spcAft>
                <a:spcPts val="600"/>
              </a:spcAft>
              <a:buFont typeface="Arial" panose="020B0604020202020204" pitchFamily="34" charset="0"/>
              <a:buChar char="•"/>
            </a:pPr>
            <a:endParaRPr lang="en-US" sz="1600" dirty="0">
              <a:solidFill>
                <a:srgbClr val="000000"/>
              </a:solidFill>
            </a:endParaRPr>
          </a:p>
          <a:p>
            <a:pPr marL="742950" lvl="1" indent="-285750">
              <a:lnSpc>
                <a:spcPct val="90000"/>
              </a:lnSpc>
              <a:spcAft>
                <a:spcPts val="600"/>
              </a:spcAft>
              <a:buFont typeface="Arial" panose="020B0604020202020204" pitchFamily="34" charset="0"/>
              <a:buChar char="•"/>
            </a:pPr>
            <a:endParaRPr lang="en-US" sz="1600" dirty="0">
              <a:solidFill>
                <a:srgbClr val="000000"/>
              </a:solidFill>
            </a:endParaRP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21" name="Oval 20">
            <a:extLst>
              <a:ext uri="{FF2B5EF4-FFF2-40B4-BE49-F238E27FC236}">
                <a16:creationId xmlns:a16="http://schemas.microsoft.com/office/drawing/2014/main" id="{BB3193C4-BBAB-4135-B86E-877ADE40CFF7}"/>
              </a:ext>
            </a:extLst>
          </p:cNvPr>
          <p:cNvSpPr/>
          <p:nvPr/>
        </p:nvSpPr>
        <p:spPr>
          <a:xfrm>
            <a:off x="9336949" y="325826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869AEF4-D86D-43C4-ABA9-08C2FDC5DE73}"/>
              </a:ext>
            </a:extLst>
          </p:cNvPr>
          <p:cNvSpPr/>
          <p:nvPr/>
        </p:nvSpPr>
        <p:spPr>
          <a:xfrm>
            <a:off x="9989276" y="360735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5ADA939-67BC-4DB3-8807-F732B6423DA4}"/>
              </a:ext>
            </a:extLst>
          </p:cNvPr>
          <p:cNvSpPr/>
          <p:nvPr/>
        </p:nvSpPr>
        <p:spPr>
          <a:xfrm>
            <a:off x="10942502" y="3626087"/>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A59E2D6-4921-438B-B1B6-7F55454080CB}"/>
              </a:ext>
            </a:extLst>
          </p:cNvPr>
          <p:cNvSpPr/>
          <p:nvPr/>
        </p:nvSpPr>
        <p:spPr>
          <a:xfrm>
            <a:off x="8514171" y="362507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FF44A295-02EE-4FCA-A52C-7F390EB04E88}"/>
              </a:ext>
            </a:extLst>
          </p:cNvPr>
          <p:cNvSpPr/>
          <p:nvPr/>
        </p:nvSpPr>
        <p:spPr>
          <a:xfrm>
            <a:off x="9160736" y="3956605"/>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3696EE2-CFC0-46DD-85F4-91356843D156}"/>
              </a:ext>
            </a:extLst>
          </p:cNvPr>
          <p:cNvSpPr/>
          <p:nvPr/>
        </p:nvSpPr>
        <p:spPr>
          <a:xfrm>
            <a:off x="10333468" y="396953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78C1071-4DAD-43BD-B7DF-278FE45C0E35}"/>
              </a:ext>
            </a:extLst>
          </p:cNvPr>
          <p:cNvSpPr/>
          <p:nvPr/>
        </p:nvSpPr>
        <p:spPr>
          <a:xfrm>
            <a:off x="10923451" y="435994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2E2B48D-D6A7-4D4C-A5D5-EE9CD2727B48}"/>
              </a:ext>
            </a:extLst>
          </p:cNvPr>
          <p:cNvSpPr/>
          <p:nvPr/>
        </p:nvSpPr>
        <p:spPr>
          <a:xfrm>
            <a:off x="8410575" y="4334382"/>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42798D3-1A2D-4C0D-B8F3-6062F1079CD5}"/>
              </a:ext>
            </a:extLst>
          </p:cNvPr>
          <p:cNvSpPr/>
          <p:nvPr/>
        </p:nvSpPr>
        <p:spPr>
          <a:xfrm>
            <a:off x="9258300" y="4510286"/>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B18366AE-E28B-4900-8786-3CB2836F8679}"/>
              </a:ext>
            </a:extLst>
          </p:cNvPr>
          <p:cNvSpPr/>
          <p:nvPr/>
        </p:nvSpPr>
        <p:spPr>
          <a:xfrm>
            <a:off x="10185830" y="4531838"/>
            <a:ext cx="295275" cy="266700"/>
          </a:xfrm>
          <a:prstGeom prst="ellipse">
            <a:avLst/>
          </a:prstGeom>
          <a:pattFill prst="dkVert">
            <a:fgClr>
              <a:srgbClr val="FF0000"/>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9440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11627"/>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770037"/>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Offensive Zone</a:t>
            </a:r>
          </a:p>
          <a:p>
            <a:pPr marL="0" lvl="1">
              <a:lnSpc>
                <a:spcPct val="90000"/>
              </a:lnSpc>
              <a:spcAft>
                <a:spcPts val="600"/>
              </a:spcAft>
            </a:pPr>
            <a:r>
              <a:rPr lang="en-US" sz="1600" b="1" dirty="0">
                <a:solidFill>
                  <a:srgbClr val="000000"/>
                </a:solidFill>
              </a:rPr>
              <a:t> </a:t>
            </a:r>
          </a:p>
          <a:p>
            <a:pPr marL="0" lvl="1">
              <a:lnSpc>
                <a:spcPct val="90000"/>
              </a:lnSpc>
              <a:spcAft>
                <a:spcPts val="600"/>
              </a:spcAft>
            </a:pPr>
            <a:r>
              <a:rPr lang="en-US" sz="1600" b="1" dirty="0">
                <a:solidFill>
                  <a:srgbClr val="000000"/>
                </a:solidFill>
              </a:rPr>
              <a:t>	Attacking Units Responsibility</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should position himself more centrally, to block the opposition from passing forward in a central area.</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should look to encourage the opposition to pass into the wide areas, for the Wingers to press the receiver.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Wingers should use this as a trigger to then show the receiver inside towards the Striker, CAM and Central Defensive Midfielders, for the team to regain possession of the ball in a congested area of the pitch, where we have a numerical advantage.</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should press from the front, working with the CAM for cover and balance. </a:t>
            </a:r>
          </a:p>
          <a:p>
            <a:pPr marL="742950" lvl="1" indent="-285750">
              <a:lnSpc>
                <a:spcPct val="90000"/>
              </a:lnSpc>
              <a:spcAft>
                <a:spcPts val="600"/>
              </a:spcAft>
              <a:buFont typeface="Arial" panose="020B0604020202020204" pitchFamily="34" charset="0"/>
              <a:buChar char="•"/>
            </a:pPr>
            <a:endParaRPr lang="en-US" sz="1600" dirty="0">
              <a:solidFill>
                <a:srgbClr val="000000"/>
              </a:solidFill>
            </a:endParaRPr>
          </a:p>
          <a:p>
            <a:pPr marL="742950" lvl="1" indent="-285750">
              <a:lnSpc>
                <a:spcPct val="90000"/>
              </a:lnSpc>
              <a:spcAft>
                <a:spcPts val="600"/>
              </a:spcAft>
              <a:buFont typeface="Arial" panose="020B0604020202020204" pitchFamily="34" charset="0"/>
              <a:buChar char="•"/>
            </a:pPr>
            <a:endParaRPr lang="en-US" sz="1600" dirty="0">
              <a:solidFill>
                <a:srgbClr val="000000"/>
              </a:solidFill>
            </a:endParaRPr>
          </a:p>
          <a:p>
            <a:pPr lvl="1">
              <a:lnSpc>
                <a:spcPct val="90000"/>
              </a:lnSpc>
              <a:spcAft>
                <a:spcPts val="600"/>
              </a:spcAft>
            </a:pPr>
            <a:endParaRPr lang="en-US" sz="1600" dirty="0">
              <a:solidFill>
                <a:srgbClr val="000000"/>
              </a:solidFill>
            </a:endParaRP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62290" y="3165874"/>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Mid-Block Press From the Front</a:t>
            </a:r>
          </a:p>
        </p:txBody>
      </p:sp>
      <p:sp>
        <p:nvSpPr>
          <p:cNvPr id="16" name="Arrow: Up 15">
            <a:extLst>
              <a:ext uri="{FF2B5EF4-FFF2-40B4-BE49-F238E27FC236}">
                <a16:creationId xmlns:a16="http://schemas.microsoft.com/office/drawing/2014/main" id="{4E1B04BD-1C85-42B9-B9C6-B882DC753C7E}"/>
              </a:ext>
            </a:extLst>
          </p:cNvPr>
          <p:cNvSpPr/>
          <p:nvPr/>
        </p:nvSpPr>
        <p:spPr>
          <a:xfrm>
            <a:off x="8479790" y="2855122"/>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CBB64E29-6DE4-4577-8FCA-D580D769634E}"/>
              </a:ext>
            </a:extLst>
          </p:cNvPr>
          <p:cNvSpPr/>
          <p:nvPr/>
        </p:nvSpPr>
        <p:spPr>
          <a:xfrm>
            <a:off x="10691903" y="2855446"/>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790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21152"/>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770037"/>
            <a:ext cx="73769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Offensive Zone </a:t>
            </a:r>
          </a:p>
          <a:p>
            <a:pPr marL="0" lvl="1">
              <a:lnSpc>
                <a:spcPct val="90000"/>
              </a:lnSpc>
              <a:spcAft>
                <a:spcPts val="600"/>
              </a:spcAft>
            </a:pPr>
            <a:endParaRPr lang="en-US" sz="1600" b="1" dirty="0">
              <a:solidFill>
                <a:srgbClr val="000000"/>
              </a:solidFill>
            </a:endParaRPr>
          </a:p>
          <a:p>
            <a:pPr marL="457200" lvl="2">
              <a:lnSpc>
                <a:spcPct val="90000"/>
              </a:lnSpc>
              <a:spcAft>
                <a:spcPts val="600"/>
              </a:spcAft>
            </a:pPr>
            <a:r>
              <a:rPr lang="en-US" sz="1600" b="1" dirty="0">
                <a:solidFill>
                  <a:srgbClr val="000000"/>
                </a:solidFill>
              </a:rPr>
              <a:t>	Midfield Unit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Central Defensive Midfielders (CDM) should position themselves in front of the Centre Backs and opposing Striker, looking to block the passing lanes into the opposing Striker. </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one Central Defensive Midfielder moves to close-down and press an opposing Central Midfielder, the other CDM should drop into a covering position.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Wingers should position themselves in front of their respective Wing Backs, blocking the direct passing lane into the opposition’s Right and Left Midfielders. </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the opposition’s Left or Right Full Backs approach the half-way line with the ball, the respective Winger should look to press the ball carrier at an angle that still looks to block the pass into the Left or Right Midfielder, whilst showing the ball carrier inside towards the Striker, CAM and CDMs, to regain possession of the ball in congested areas.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press from the Winger should be a trigger for the Striker, CAM and CDMs to close down the space, for pressing the opposing ball carrier, to regain possession of the ball. </a:t>
            </a:r>
          </a:p>
          <a:p>
            <a:pPr marL="742950" lvl="1" indent="-285750">
              <a:lnSpc>
                <a:spcPct val="90000"/>
              </a:lnSpc>
              <a:spcAft>
                <a:spcPts val="600"/>
              </a:spcAft>
              <a:buFont typeface="Arial" panose="020B0604020202020204" pitchFamily="34" charset="0"/>
              <a:buChar char="•"/>
            </a:pPr>
            <a:endParaRPr lang="en-US" sz="1600" dirty="0">
              <a:solidFill>
                <a:srgbClr val="000000"/>
              </a:solidFill>
            </a:endParaRPr>
          </a:p>
        </p:txBody>
      </p:sp>
      <p:sp>
        <p:nvSpPr>
          <p:cNvPr id="4" name="Rectangle 3">
            <a:extLst>
              <a:ext uri="{FF2B5EF4-FFF2-40B4-BE49-F238E27FC236}">
                <a16:creationId xmlns:a16="http://schemas.microsoft.com/office/drawing/2014/main" id="{1DFC6A3F-F6AB-43FA-AF16-8096F614A4C4}"/>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1774E93B-C772-4563-9027-898FD0000D96}"/>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971360-03E2-4FDD-84F7-439874E99432}"/>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D652647-2278-45D5-9791-06B4689C400E}"/>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F3A872-BD95-4A02-BE5F-C712CDFA22C6}"/>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22DA79B-98C4-4481-9BB6-7F8B0550B662}"/>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3554BD7-A3AE-497B-AF19-14C99F2FD24E}"/>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2" name="TextBox 11">
            <a:extLst>
              <a:ext uri="{FF2B5EF4-FFF2-40B4-BE49-F238E27FC236}">
                <a16:creationId xmlns:a16="http://schemas.microsoft.com/office/drawing/2014/main" id="{74ACD157-D860-45C1-9E0D-6A3051A45AA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3" name="TextBox 12">
            <a:extLst>
              <a:ext uri="{FF2B5EF4-FFF2-40B4-BE49-F238E27FC236}">
                <a16:creationId xmlns:a16="http://schemas.microsoft.com/office/drawing/2014/main" id="{687E1DFE-8FF1-4BBC-AD0A-967061C7433D}"/>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4" name="Rectangle 13">
            <a:extLst>
              <a:ext uri="{FF2B5EF4-FFF2-40B4-BE49-F238E27FC236}">
                <a16:creationId xmlns:a16="http://schemas.microsoft.com/office/drawing/2014/main" id="{4D703ED8-9B4E-4BF2-883F-CC442CDB309A}"/>
              </a:ext>
            </a:extLst>
          </p:cNvPr>
          <p:cNvSpPr/>
          <p:nvPr/>
        </p:nvSpPr>
        <p:spPr>
          <a:xfrm>
            <a:off x="8147867" y="3662896"/>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Midfield Unit</a:t>
            </a:r>
          </a:p>
        </p:txBody>
      </p:sp>
      <p:sp>
        <p:nvSpPr>
          <p:cNvPr id="15" name="Arrow: Up 14">
            <a:extLst>
              <a:ext uri="{FF2B5EF4-FFF2-40B4-BE49-F238E27FC236}">
                <a16:creationId xmlns:a16="http://schemas.microsoft.com/office/drawing/2014/main" id="{A4C9582C-D826-4BA2-A53C-9F933C1C94CE}"/>
              </a:ext>
            </a:extLst>
          </p:cNvPr>
          <p:cNvSpPr/>
          <p:nvPr/>
        </p:nvSpPr>
        <p:spPr>
          <a:xfrm>
            <a:off x="8477250" y="3341984"/>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548FC63D-FE76-4114-A09F-4849153E898B}"/>
              </a:ext>
            </a:extLst>
          </p:cNvPr>
          <p:cNvSpPr/>
          <p:nvPr/>
        </p:nvSpPr>
        <p:spPr>
          <a:xfrm>
            <a:off x="10689363" y="3362628"/>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6947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04225"/>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584200"/>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Offensive Zone </a:t>
            </a:r>
          </a:p>
          <a:p>
            <a:pPr marL="0" lvl="1">
              <a:lnSpc>
                <a:spcPct val="90000"/>
              </a:lnSpc>
              <a:spcAft>
                <a:spcPts val="600"/>
              </a:spcAft>
            </a:pPr>
            <a:endParaRPr lang="en-US" sz="1600" b="1" dirty="0">
              <a:solidFill>
                <a:srgbClr val="000000"/>
              </a:solidFill>
            </a:endParaRPr>
          </a:p>
          <a:p>
            <a:pPr marL="0" lvl="1">
              <a:lnSpc>
                <a:spcPct val="90000"/>
              </a:lnSpc>
              <a:spcAft>
                <a:spcPts val="600"/>
              </a:spcAft>
            </a:pPr>
            <a:r>
              <a:rPr lang="en-US" sz="1600" b="1" dirty="0">
                <a:solidFill>
                  <a:srgbClr val="000000"/>
                </a:solidFill>
              </a:rPr>
              <a:t>	Defensive Unit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 Backs should be positioned goal-side, a straight arm’s distance behind the respective Right and Left sided Midfielders, looking to prevent them from turning.</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Centre Back(s) should be positioned goal-side, a straight arm’s distance behind the opposing Striker, to prevent the Striker from turning.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Centre Back partner should be in line to provide defensive cover and balance.</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the Defensive Unit think that the opposition are about to play a long hopeful ball over them for the Striker to run onto, the Defensive Unit should look to drop together whilst facing the ball.</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52765" y="4030318"/>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Defensive Unit</a:t>
            </a:r>
          </a:p>
        </p:txBody>
      </p:sp>
      <p:sp>
        <p:nvSpPr>
          <p:cNvPr id="15" name="Arrow: Up 14">
            <a:extLst>
              <a:ext uri="{FF2B5EF4-FFF2-40B4-BE49-F238E27FC236}">
                <a16:creationId xmlns:a16="http://schemas.microsoft.com/office/drawing/2014/main" id="{E746D16E-6E07-4BBC-BE7C-F4388B3D6A43}"/>
              </a:ext>
            </a:extLst>
          </p:cNvPr>
          <p:cNvSpPr/>
          <p:nvPr/>
        </p:nvSpPr>
        <p:spPr>
          <a:xfrm>
            <a:off x="8449310" y="3707716"/>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5D1BB1A2-8A94-4A6A-883D-7B04B1BC97B9}"/>
              </a:ext>
            </a:extLst>
          </p:cNvPr>
          <p:cNvSpPr/>
          <p:nvPr/>
        </p:nvSpPr>
        <p:spPr>
          <a:xfrm>
            <a:off x="10661423" y="3718200"/>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427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18968" y="182867"/>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18968" y="860327"/>
            <a:ext cx="6805477" cy="4468912"/>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Offensive Zone </a:t>
            </a:r>
          </a:p>
          <a:p>
            <a:pPr marL="0" lvl="1">
              <a:lnSpc>
                <a:spcPct val="90000"/>
              </a:lnSpc>
              <a:spcAft>
                <a:spcPts val="600"/>
              </a:spcAft>
            </a:pPr>
            <a:endParaRPr lang="en-US" sz="1600" b="1" dirty="0">
              <a:solidFill>
                <a:srgbClr val="000000"/>
              </a:solidFill>
            </a:endParaRPr>
          </a:p>
          <a:p>
            <a:pPr marL="0" lvl="1">
              <a:lnSpc>
                <a:spcPct val="90000"/>
              </a:lnSpc>
              <a:spcAft>
                <a:spcPts val="600"/>
              </a:spcAft>
            </a:pPr>
            <a:r>
              <a:rPr lang="en-US" sz="1600" b="1" dirty="0">
                <a:solidFill>
                  <a:srgbClr val="000000"/>
                </a:solidFill>
              </a:rPr>
              <a:t>	Goalkeeper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Goalkeeper should position himself on the edge of his penalty area, available to sweep up any loose balls that the opposition may look to play in behind the Defensive Unit. </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62290" y="4825934"/>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Goalkeeper</a:t>
            </a:r>
          </a:p>
        </p:txBody>
      </p:sp>
      <p:sp>
        <p:nvSpPr>
          <p:cNvPr id="17" name="Arrow: Up 16">
            <a:extLst>
              <a:ext uri="{FF2B5EF4-FFF2-40B4-BE49-F238E27FC236}">
                <a16:creationId xmlns:a16="http://schemas.microsoft.com/office/drawing/2014/main" id="{3E978331-4A8E-4340-B991-6724991AE2BB}"/>
              </a:ext>
            </a:extLst>
          </p:cNvPr>
          <p:cNvSpPr/>
          <p:nvPr/>
        </p:nvSpPr>
        <p:spPr>
          <a:xfrm>
            <a:off x="8449310" y="4468446"/>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4FD82C9C-9E55-4B21-A859-5AA167DDF4DC}"/>
              </a:ext>
            </a:extLst>
          </p:cNvPr>
          <p:cNvSpPr/>
          <p:nvPr/>
        </p:nvSpPr>
        <p:spPr>
          <a:xfrm>
            <a:off x="10661423" y="4489090"/>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0084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21152"/>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770037"/>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Middle Zone</a:t>
            </a:r>
          </a:p>
          <a:p>
            <a:pPr marL="0" lvl="1">
              <a:lnSpc>
                <a:spcPct val="90000"/>
              </a:lnSpc>
              <a:spcAft>
                <a:spcPts val="600"/>
              </a:spcAft>
            </a:pPr>
            <a:r>
              <a:rPr lang="en-US" sz="1600" b="1" dirty="0">
                <a:solidFill>
                  <a:srgbClr val="000000"/>
                </a:solidFill>
              </a:rPr>
              <a:t> </a:t>
            </a:r>
          </a:p>
          <a:p>
            <a:pPr marL="0" lvl="1">
              <a:lnSpc>
                <a:spcPct val="90000"/>
              </a:lnSpc>
              <a:spcAft>
                <a:spcPts val="600"/>
              </a:spcAft>
            </a:pPr>
            <a:r>
              <a:rPr lang="en-US" sz="1600" b="1" dirty="0">
                <a:solidFill>
                  <a:srgbClr val="000000"/>
                </a:solidFill>
              </a:rPr>
              <a:t>	Attacking Units Responsibility</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should position himself more centrally, to block the opposition from passing forward in a central area.</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should look to encourage the opposition to pass into the wide areas, for the Wingers to press the receiver.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Wingers should use this as a trigger to then show the receiver inside towards the Striker, CAM or Central Defensive Midfielders, for the team to regain possession of the ball in a congested area of the pitch, where we have a numerical advantage.</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should press from the front, working with the CAM for cover and balance. </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58027" y="3643556"/>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Mid-Block Press From the Front</a:t>
            </a:r>
          </a:p>
        </p:txBody>
      </p:sp>
      <p:sp>
        <p:nvSpPr>
          <p:cNvPr id="3" name="Arrow: Up 2">
            <a:extLst>
              <a:ext uri="{FF2B5EF4-FFF2-40B4-BE49-F238E27FC236}">
                <a16:creationId xmlns:a16="http://schemas.microsoft.com/office/drawing/2014/main" id="{10D66A10-DBDC-4E10-9477-09C1A4D6D429}"/>
              </a:ext>
            </a:extLst>
          </p:cNvPr>
          <p:cNvSpPr/>
          <p:nvPr/>
        </p:nvSpPr>
        <p:spPr>
          <a:xfrm>
            <a:off x="8534400" y="3312160"/>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8D69C716-C856-4EE0-8DBE-CD1FA4B12D1E}"/>
              </a:ext>
            </a:extLst>
          </p:cNvPr>
          <p:cNvSpPr/>
          <p:nvPr/>
        </p:nvSpPr>
        <p:spPr>
          <a:xfrm>
            <a:off x="10746513" y="3322644"/>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843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21152"/>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770037"/>
            <a:ext cx="73769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Middle Zone </a:t>
            </a:r>
          </a:p>
          <a:p>
            <a:pPr marL="0" lvl="1">
              <a:lnSpc>
                <a:spcPct val="90000"/>
              </a:lnSpc>
              <a:spcAft>
                <a:spcPts val="600"/>
              </a:spcAft>
            </a:pPr>
            <a:endParaRPr lang="en-US" sz="1600" b="1" dirty="0">
              <a:solidFill>
                <a:srgbClr val="000000"/>
              </a:solidFill>
            </a:endParaRPr>
          </a:p>
          <a:p>
            <a:pPr marL="457200" lvl="2">
              <a:lnSpc>
                <a:spcPct val="90000"/>
              </a:lnSpc>
              <a:spcAft>
                <a:spcPts val="600"/>
              </a:spcAft>
            </a:pPr>
            <a:r>
              <a:rPr lang="en-US" sz="1600" b="1" dirty="0">
                <a:solidFill>
                  <a:srgbClr val="000000"/>
                </a:solidFill>
              </a:rPr>
              <a:t>	Midfield Unit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Central Defensive Midfielders (CDM) should position themselves in front of the Centre Backs and opposing Striker, looking to block the passing lanes into the opposing Striker. </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one Central Defensive Midfielder moves to close-down and press an opposing Central Midfielder, the other CDM should drop into a covering position.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Wingers should position themselves in front of their respective Wing Backs, blocking the direct passing lane into the opposition’s Right and Left Midfielders. </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the opposition’s Left or Right Full Backs approach the half-way line with the ball, the respective Winger should look to press the ball carrier at an angle that still looks to block the pass into the Left or Right Midfielder, whilst showing the ball carrier inside towards the Striker, CAM and CDMs.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press from the Winger should be a trigger for the Striker, CAM and CDMs to close down the space and press the opposing ball carrier, to regain possession of the ball. </a:t>
            </a:r>
          </a:p>
        </p:txBody>
      </p:sp>
      <p:sp>
        <p:nvSpPr>
          <p:cNvPr id="4" name="Rectangle 3">
            <a:extLst>
              <a:ext uri="{FF2B5EF4-FFF2-40B4-BE49-F238E27FC236}">
                <a16:creationId xmlns:a16="http://schemas.microsoft.com/office/drawing/2014/main" id="{1DFC6A3F-F6AB-43FA-AF16-8096F614A4C4}"/>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1774E93B-C772-4563-9027-898FD0000D96}"/>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971360-03E2-4FDD-84F7-439874E99432}"/>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D652647-2278-45D5-9791-06B4689C400E}"/>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F3A872-BD95-4A02-BE5F-C712CDFA22C6}"/>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22DA79B-98C4-4481-9BB6-7F8B0550B662}"/>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3554BD7-A3AE-497B-AF19-14C99F2FD24E}"/>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2" name="TextBox 11">
            <a:extLst>
              <a:ext uri="{FF2B5EF4-FFF2-40B4-BE49-F238E27FC236}">
                <a16:creationId xmlns:a16="http://schemas.microsoft.com/office/drawing/2014/main" id="{74ACD157-D860-45C1-9E0D-6A3051A45AA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3" name="TextBox 12">
            <a:extLst>
              <a:ext uri="{FF2B5EF4-FFF2-40B4-BE49-F238E27FC236}">
                <a16:creationId xmlns:a16="http://schemas.microsoft.com/office/drawing/2014/main" id="{687E1DFE-8FF1-4BBC-AD0A-967061C7433D}"/>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4" name="Rectangle 13">
            <a:extLst>
              <a:ext uri="{FF2B5EF4-FFF2-40B4-BE49-F238E27FC236}">
                <a16:creationId xmlns:a16="http://schemas.microsoft.com/office/drawing/2014/main" id="{4D703ED8-9B4E-4BF2-883F-CC442CDB309A}"/>
              </a:ext>
            </a:extLst>
          </p:cNvPr>
          <p:cNvSpPr/>
          <p:nvPr/>
        </p:nvSpPr>
        <p:spPr>
          <a:xfrm>
            <a:off x="8158027" y="3919838"/>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Midfield Unit</a:t>
            </a:r>
          </a:p>
        </p:txBody>
      </p:sp>
      <p:sp>
        <p:nvSpPr>
          <p:cNvPr id="17" name="Arrow: Up 16">
            <a:extLst>
              <a:ext uri="{FF2B5EF4-FFF2-40B4-BE49-F238E27FC236}">
                <a16:creationId xmlns:a16="http://schemas.microsoft.com/office/drawing/2014/main" id="{3FB8FD81-9E6F-4354-988C-F2D0474E233F}"/>
              </a:ext>
            </a:extLst>
          </p:cNvPr>
          <p:cNvSpPr/>
          <p:nvPr/>
        </p:nvSpPr>
        <p:spPr>
          <a:xfrm>
            <a:off x="8534400" y="3586480"/>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58E37BDF-80E8-4B0B-9B5F-A31ADB40B313}"/>
              </a:ext>
            </a:extLst>
          </p:cNvPr>
          <p:cNvSpPr/>
          <p:nvPr/>
        </p:nvSpPr>
        <p:spPr>
          <a:xfrm>
            <a:off x="10746513" y="3596964"/>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6184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51850"/>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584200"/>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Middle Zone </a:t>
            </a:r>
          </a:p>
          <a:p>
            <a:pPr marL="0" lvl="1">
              <a:lnSpc>
                <a:spcPct val="90000"/>
              </a:lnSpc>
              <a:spcAft>
                <a:spcPts val="600"/>
              </a:spcAft>
            </a:pPr>
            <a:endParaRPr lang="en-US" sz="1600" b="1" dirty="0">
              <a:solidFill>
                <a:srgbClr val="000000"/>
              </a:solidFill>
            </a:endParaRPr>
          </a:p>
          <a:p>
            <a:pPr marL="0" lvl="1">
              <a:lnSpc>
                <a:spcPct val="90000"/>
              </a:lnSpc>
              <a:spcAft>
                <a:spcPts val="600"/>
              </a:spcAft>
            </a:pPr>
            <a:r>
              <a:rPr lang="en-US" sz="1600" b="1" dirty="0">
                <a:solidFill>
                  <a:srgbClr val="000000"/>
                </a:solidFill>
              </a:rPr>
              <a:t>	Defensive Unit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 Backs should be positioned goal-side, a straight arm’s distance behind the respective Right and Left-sided Midfielders, looking to prevent them from turning.</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Centre Back(s) should be positioned goal-side, a straight arm’s distance behind the opposing Striker, to prevent the Striker from turning.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Centre Back partner should be in line to provide defensive cover and balance.</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the Defensive Unit think that the opposition are about to play a long hopeful ball over them for the Striker to run onto, the Defensive Unit should look to drop together, whilst facing the ball.</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endParaRPr lang="en-GB" b="1" dirty="0"/>
          </a:p>
          <a:p>
            <a:pPr algn="ctr"/>
            <a:r>
              <a:rPr lang="en-GB" b="1" dirty="0"/>
              <a:t>Defensive Zone</a:t>
            </a:r>
          </a:p>
        </p:txBody>
      </p:sp>
      <p:sp>
        <p:nvSpPr>
          <p:cNvPr id="10" name="Rectangle 9">
            <a:extLst>
              <a:ext uri="{FF2B5EF4-FFF2-40B4-BE49-F238E27FC236}">
                <a16:creationId xmlns:a16="http://schemas.microsoft.com/office/drawing/2014/main" id="{6B9C7510-3C91-4075-9AB5-73F3B043EF9B}"/>
              </a:ext>
            </a:extLst>
          </p:cNvPr>
          <p:cNvSpPr/>
          <p:nvPr/>
        </p:nvSpPr>
        <p:spPr>
          <a:xfrm>
            <a:off x="8172450" y="4377454"/>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Defensive Unit</a:t>
            </a:r>
          </a:p>
        </p:txBody>
      </p:sp>
      <p:sp>
        <p:nvSpPr>
          <p:cNvPr id="17" name="Arrow: Up 16">
            <a:extLst>
              <a:ext uri="{FF2B5EF4-FFF2-40B4-BE49-F238E27FC236}">
                <a16:creationId xmlns:a16="http://schemas.microsoft.com/office/drawing/2014/main" id="{1588CF6B-DD9F-433C-9E4B-03C4734B486E}"/>
              </a:ext>
            </a:extLst>
          </p:cNvPr>
          <p:cNvSpPr/>
          <p:nvPr/>
        </p:nvSpPr>
        <p:spPr>
          <a:xfrm>
            <a:off x="8534400" y="4043680"/>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2480E705-BC98-456A-948E-E6F78893FF5C}"/>
              </a:ext>
            </a:extLst>
          </p:cNvPr>
          <p:cNvSpPr/>
          <p:nvPr/>
        </p:nvSpPr>
        <p:spPr>
          <a:xfrm>
            <a:off x="10746513" y="4054164"/>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4418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18968" y="166894"/>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18968" y="860327"/>
            <a:ext cx="6805477" cy="4468912"/>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Middle Zone </a:t>
            </a:r>
          </a:p>
          <a:p>
            <a:pPr marL="0" lvl="1">
              <a:lnSpc>
                <a:spcPct val="90000"/>
              </a:lnSpc>
              <a:spcAft>
                <a:spcPts val="600"/>
              </a:spcAft>
            </a:pPr>
            <a:endParaRPr lang="en-US" sz="1600" b="1" dirty="0">
              <a:solidFill>
                <a:srgbClr val="000000"/>
              </a:solidFill>
            </a:endParaRPr>
          </a:p>
          <a:p>
            <a:pPr marL="0" lvl="1">
              <a:lnSpc>
                <a:spcPct val="90000"/>
              </a:lnSpc>
              <a:spcAft>
                <a:spcPts val="600"/>
              </a:spcAft>
            </a:pPr>
            <a:r>
              <a:rPr lang="en-US" sz="1600" b="1" dirty="0">
                <a:solidFill>
                  <a:srgbClr val="000000"/>
                </a:solidFill>
              </a:rPr>
              <a:t>	Goalkeeper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Goalkeeper should position himself between his six-yard box and the edge of the penalty area, available to sweep up any loose balls that the opposition may look to play in behind the Defensive Unit. </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72450" y="5169211"/>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Goalkeeper</a:t>
            </a:r>
          </a:p>
        </p:txBody>
      </p:sp>
    </p:spTree>
    <p:extLst>
      <p:ext uri="{BB962C8B-B14F-4D97-AF65-F5344CB8AC3E}">
        <p14:creationId xmlns:p14="http://schemas.microsoft.com/office/powerpoint/2010/main" val="22289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1BA3-486D-41E3-892F-E43E733756D6}"/>
              </a:ext>
            </a:extLst>
          </p:cNvPr>
          <p:cNvSpPr>
            <a:spLocks noGrp="1"/>
          </p:cNvSpPr>
          <p:nvPr>
            <p:ph type="title"/>
          </p:nvPr>
        </p:nvSpPr>
        <p:spPr/>
        <p:txBody>
          <a:bodyPr>
            <a:normAutofit/>
          </a:bodyPr>
          <a:lstStyle/>
          <a:p>
            <a:r>
              <a:rPr lang="en-GB" sz="4000" b="1" dirty="0"/>
              <a:t>Players Core Values</a:t>
            </a:r>
          </a:p>
        </p:txBody>
      </p:sp>
      <p:sp>
        <p:nvSpPr>
          <p:cNvPr id="3" name="Content Placeholder 2">
            <a:extLst>
              <a:ext uri="{FF2B5EF4-FFF2-40B4-BE49-F238E27FC236}">
                <a16:creationId xmlns:a16="http://schemas.microsoft.com/office/drawing/2014/main" id="{CD65003B-22CC-4B28-95ED-14F071C3EE9F}"/>
              </a:ext>
            </a:extLst>
          </p:cNvPr>
          <p:cNvSpPr>
            <a:spLocks noGrp="1"/>
          </p:cNvSpPr>
          <p:nvPr>
            <p:ph idx="1"/>
          </p:nvPr>
        </p:nvSpPr>
        <p:spPr/>
        <p:txBody>
          <a:bodyPr>
            <a:normAutofit/>
          </a:bodyPr>
          <a:lstStyle/>
          <a:p>
            <a:r>
              <a:rPr lang="en-GB" sz="1600" dirty="0"/>
              <a:t>Fair Treatment</a:t>
            </a:r>
          </a:p>
          <a:p>
            <a:r>
              <a:rPr lang="en-GB" sz="1600" dirty="0"/>
              <a:t>Honesty </a:t>
            </a:r>
          </a:p>
          <a:p>
            <a:r>
              <a:rPr lang="en-GB" sz="1600" dirty="0"/>
              <a:t>Respect</a:t>
            </a:r>
          </a:p>
          <a:p>
            <a:r>
              <a:rPr lang="en-GB" sz="1600" dirty="0"/>
              <a:t>Commitment</a:t>
            </a:r>
          </a:p>
          <a:p>
            <a:endParaRPr lang="en-GB" sz="1600" dirty="0"/>
          </a:p>
        </p:txBody>
      </p:sp>
    </p:spTree>
    <p:extLst>
      <p:ext uri="{BB962C8B-B14F-4D97-AF65-F5344CB8AC3E}">
        <p14:creationId xmlns:p14="http://schemas.microsoft.com/office/powerpoint/2010/main" val="1037751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21152"/>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770037"/>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Defensive Zone</a:t>
            </a:r>
          </a:p>
          <a:p>
            <a:pPr marL="0" lvl="1">
              <a:lnSpc>
                <a:spcPct val="90000"/>
              </a:lnSpc>
              <a:spcAft>
                <a:spcPts val="600"/>
              </a:spcAft>
            </a:pPr>
            <a:r>
              <a:rPr lang="en-US" sz="1600" b="1" dirty="0">
                <a:solidFill>
                  <a:srgbClr val="000000"/>
                </a:solidFill>
              </a:rPr>
              <a:t> </a:t>
            </a:r>
          </a:p>
          <a:p>
            <a:pPr marL="0" lvl="1">
              <a:lnSpc>
                <a:spcPct val="90000"/>
              </a:lnSpc>
              <a:spcAft>
                <a:spcPts val="600"/>
              </a:spcAft>
            </a:pPr>
            <a:r>
              <a:rPr lang="en-US" sz="1600" b="1" dirty="0">
                <a:solidFill>
                  <a:srgbClr val="000000"/>
                </a:solidFill>
              </a:rPr>
              <a:t>	Attacking Units Responsibility</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and CAM should not drop into the Defensive Zone, ensuring that they are available as an outlet for the team, should either a member from the Midfield or Defensive units regain possession of the ball. This will enable the team to counter-attack quickly</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Striker and CAM should drop into our half of the pitch, available to press the opposition should they look to pass the ball backwards into and around the Middle zone. </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58027" y="3743903"/>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Mid-Block Press From the Front</a:t>
            </a:r>
          </a:p>
        </p:txBody>
      </p:sp>
    </p:spTree>
    <p:extLst>
      <p:ext uri="{BB962C8B-B14F-4D97-AF65-F5344CB8AC3E}">
        <p14:creationId xmlns:p14="http://schemas.microsoft.com/office/powerpoint/2010/main" val="422003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21152"/>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770037"/>
            <a:ext cx="73769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Defensive Zone </a:t>
            </a:r>
          </a:p>
          <a:p>
            <a:pPr marL="0" lvl="1">
              <a:lnSpc>
                <a:spcPct val="90000"/>
              </a:lnSpc>
              <a:spcAft>
                <a:spcPts val="600"/>
              </a:spcAft>
            </a:pPr>
            <a:endParaRPr lang="en-US" sz="1600" b="1" dirty="0">
              <a:solidFill>
                <a:srgbClr val="000000"/>
              </a:solidFill>
            </a:endParaRPr>
          </a:p>
          <a:p>
            <a:pPr marL="457200" lvl="2">
              <a:lnSpc>
                <a:spcPct val="90000"/>
              </a:lnSpc>
              <a:spcAft>
                <a:spcPts val="600"/>
              </a:spcAft>
            </a:pPr>
            <a:r>
              <a:rPr lang="en-US" sz="1600" b="1" dirty="0">
                <a:solidFill>
                  <a:srgbClr val="000000"/>
                </a:solidFill>
              </a:rPr>
              <a:t>	Midfield Unit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Central Defensive Midfielders (CDM) should position themselves in front of the Centre Backs and opposing Striker, looking to block the passing lanes into the opposing Striker. </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one Central Defensive Midfielder moves to close-down and press an opposing Central Midfielder, the other CDM should drop into a covering position.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Wingers should position themselves in front of their respective Wing Backs, blocking the direct passing lane into the opposition’s Right and Left Midfielders. </a:t>
            </a:r>
          </a:p>
          <a:p>
            <a:pPr marL="742950" lvl="1" indent="-285750">
              <a:lnSpc>
                <a:spcPct val="90000"/>
              </a:lnSpc>
              <a:spcAft>
                <a:spcPts val="600"/>
              </a:spcAft>
              <a:buFont typeface="Arial" panose="020B0604020202020204" pitchFamily="34" charset="0"/>
              <a:buChar char="•"/>
            </a:pPr>
            <a:r>
              <a:rPr lang="en-US" sz="1600" dirty="0">
                <a:solidFill>
                  <a:srgbClr val="000000"/>
                </a:solidFill>
              </a:rPr>
              <a:t>If the opposition’s Left or Right Full Backs approach the half-way line with the ball, the respective Winger should look to press the ball carrier at an angle that still looks to block the pass into the Left or Right Midfielder, whilst showing the ball carrier inside towards the Striker, CAM and CDMs. </a:t>
            </a:r>
          </a:p>
        </p:txBody>
      </p:sp>
      <p:sp>
        <p:nvSpPr>
          <p:cNvPr id="4" name="Rectangle 3">
            <a:extLst>
              <a:ext uri="{FF2B5EF4-FFF2-40B4-BE49-F238E27FC236}">
                <a16:creationId xmlns:a16="http://schemas.microsoft.com/office/drawing/2014/main" id="{1DFC6A3F-F6AB-43FA-AF16-8096F614A4C4}"/>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1774E93B-C772-4563-9027-898FD0000D96}"/>
              </a:ext>
            </a:extLst>
          </p:cNvPr>
          <p:cNvCxnSpPr>
            <a:stCxn id="4"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971360-03E2-4FDD-84F7-439874E99432}"/>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D652647-2278-45D5-9791-06B4689C400E}"/>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F3A872-BD95-4A02-BE5F-C712CDFA22C6}"/>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22DA79B-98C4-4481-9BB6-7F8B0550B662}"/>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3554BD7-A3AE-497B-AF19-14C99F2FD24E}"/>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2" name="TextBox 11">
            <a:extLst>
              <a:ext uri="{FF2B5EF4-FFF2-40B4-BE49-F238E27FC236}">
                <a16:creationId xmlns:a16="http://schemas.microsoft.com/office/drawing/2014/main" id="{74ACD157-D860-45C1-9E0D-6A3051A45AA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3" name="TextBox 12">
            <a:extLst>
              <a:ext uri="{FF2B5EF4-FFF2-40B4-BE49-F238E27FC236}">
                <a16:creationId xmlns:a16="http://schemas.microsoft.com/office/drawing/2014/main" id="{687E1DFE-8FF1-4BBC-AD0A-967061C7433D}"/>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endParaRPr lang="en-GB" b="1" dirty="0"/>
          </a:p>
          <a:p>
            <a:pPr algn="ctr"/>
            <a:r>
              <a:rPr lang="en-GB" b="1" dirty="0"/>
              <a:t>Defensive Zone</a:t>
            </a:r>
          </a:p>
        </p:txBody>
      </p:sp>
      <p:sp>
        <p:nvSpPr>
          <p:cNvPr id="14" name="Rectangle 13">
            <a:extLst>
              <a:ext uri="{FF2B5EF4-FFF2-40B4-BE49-F238E27FC236}">
                <a16:creationId xmlns:a16="http://schemas.microsoft.com/office/drawing/2014/main" id="{4D703ED8-9B4E-4BF2-883F-CC442CDB309A}"/>
              </a:ext>
            </a:extLst>
          </p:cNvPr>
          <p:cNvSpPr/>
          <p:nvPr/>
        </p:nvSpPr>
        <p:spPr>
          <a:xfrm>
            <a:off x="8167370" y="4272678"/>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Midfield Unit</a:t>
            </a:r>
          </a:p>
        </p:txBody>
      </p:sp>
      <p:sp>
        <p:nvSpPr>
          <p:cNvPr id="17" name="Arrow: Up 16">
            <a:extLst>
              <a:ext uri="{FF2B5EF4-FFF2-40B4-BE49-F238E27FC236}">
                <a16:creationId xmlns:a16="http://schemas.microsoft.com/office/drawing/2014/main" id="{3FB8FD81-9E6F-4354-988C-F2D0474E233F}"/>
              </a:ext>
            </a:extLst>
          </p:cNvPr>
          <p:cNvSpPr/>
          <p:nvPr/>
        </p:nvSpPr>
        <p:spPr>
          <a:xfrm>
            <a:off x="8482012" y="3966374"/>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58E37BDF-80E8-4B0B-9B5F-A31ADB40B313}"/>
              </a:ext>
            </a:extLst>
          </p:cNvPr>
          <p:cNvSpPr/>
          <p:nvPr/>
        </p:nvSpPr>
        <p:spPr>
          <a:xfrm>
            <a:off x="10756355" y="3966374"/>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0173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04998" y="142325"/>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04998" y="584200"/>
            <a:ext cx="6805477" cy="5689600"/>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Defensive Zone </a:t>
            </a:r>
          </a:p>
          <a:p>
            <a:pPr marL="0" lvl="1">
              <a:lnSpc>
                <a:spcPct val="90000"/>
              </a:lnSpc>
              <a:spcAft>
                <a:spcPts val="600"/>
              </a:spcAft>
            </a:pPr>
            <a:endParaRPr lang="en-US" sz="1600" b="1" dirty="0">
              <a:solidFill>
                <a:srgbClr val="000000"/>
              </a:solidFill>
            </a:endParaRPr>
          </a:p>
          <a:p>
            <a:pPr marL="0" lvl="1">
              <a:lnSpc>
                <a:spcPct val="90000"/>
              </a:lnSpc>
              <a:spcAft>
                <a:spcPts val="600"/>
              </a:spcAft>
            </a:pPr>
            <a:r>
              <a:rPr lang="en-US" sz="1600" b="1" dirty="0">
                <a:solidFill>
                  <a:srgbClr val="000000"/>
                </a:solidFill>
              </a:rPr>
              <a:t>	Defensive Unit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Wing Backs should be positioned goal-side, a straight arm’s distance behind the respective Right and Left sided Midfielders, looking to prevent them from turning.</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Centre Back(s) should be positioned goal-side, a straight arm’s distance behind the opposing Striker, to prevent the Striker from turning. </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Centre Back partner should be in line to provide defensive cover and balance.</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72450" y="4791714"/>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Defensive Unit</a:t>
            </a:r>
          </a:p>
        </p:txBody>
      </p:sp>
      <p:sp>
        <p:nvSpPr>
          <p:cNvPr id="17" name="Arrow: Up 16">
            <a:extLst>
              <a:ext uri="{FF2B5EF4-FFF2-40B4-BE49-F238E27FC236}">
                <a16:creationId xmlns:a16="http://schemas.microsoft.com/office/drawing/2014/main" id="{1588CF6B-DD9F-433C-9E4B-03C4734B486E}"/>
              </a:ext>
            </a:extLst>
          </p:cNvPr>
          <p:cNvSpPr/>
          <p:nvPr/>
        </p:nvSpPr>
        <p:spPr>
          <a:xfrm>
            <a:off x="8582025" y="4470802"/>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2480E705-BC98-456A-948E-E6F78893FF5C}"/>
              </a:ext>
            </a:extLst>
          </p:cNvPr>
          <p:cNvSpPr/>
          <p:nvPr/>
        </p:nvSpPr>
        <p:spPr>
          <a:xfrm>
            <a:off x="10753725" y="4486202"/>
            <a:ext cx="295275" cy="319872"/>
          </a:xfrm>
          <a:prstGeom prst="upArrow">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1729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D0A2FDF-677F-4C3E-9FA6-ED988F9B22BE}"/>
              </a:ext>
            </a:extLst>
          </p:cNvPr>
          <p:cNvSpPr>
            <a:spLocks noGrp="1"/>
          </p:cNvSpPr>
          <p:nvPr>
            <p:ph type="title"/>
          </p:nvPr>
        </p:nvSpPr>
        <p:spPr>
          <a:xfrm>
            <a:off x="818968" y="104225"/>
            <a:ext cx="5614852" cy="648885"/>
          </a:xfrm>
        </p:spPr>
        <p:txBody>
          <a:bodyPr vert="horz" lIns="91440" tIns="45720" rIns="91440" bIns="45720" rtlCol="0" anchor="ctr">
            <a:normAutofit/>
          </a:bodyPr>
          <a:lstStyle/>
          <a:p>
            <a:r>
              <a:rPr lang="en-US" sz="4000" b="1" dirty="0">
                <a:solidFill>
                  <a:srgbClr val="000000"/>
                </a:solidFill>
              </a:rPr>
              <a:t>Out of Possession Tactics</a:t>
            </a:r>
          </a:p>
        </p:txBody>
      </p:sp>
      <p:sp>
        <p:nvSpPr>
          <p:cNvPr id="5" name="TextBox 4">
            <a:extLst>
              <a:ext uri="{FF2B5EF4-FFF2-40B4-BE49-F238E27FC236}">
                <a16:creationId xmlns:a16="http://schemas.microsoft.com/office/drawing/2014/main" id="{A2785785-907B-4D7A-8725-647D44764A15}"/>
              </a:ext>
            </a:extLst>
          </p:cNvPr>
          <p:cNvSpPr txBox="1"/>
          <p:nvPr/>
        </p:nvSpPr>
        <p:spPr>
          <a:xfrm>
            <a:off x="818968" y="860327"/>
            <a:ext cx="6805477" cy="4468912"/>
          </a:xfrm>
          <a:prstGeom prst="rect">
            <a:avLst/>
          </a:prstGeom>
        </p:spPr>
        <p:txBody>
          <a:bodyPr vert="horz" lIns="91440" tIns="45720" rIns="91440" bIns="45720" rtlCol="0" anchor="ctr">
            <a:normAutofit/>
          </a:bodyPr>
          <a:lstStyle/>
          <a:p>
            <a:pPr marL="0" lvl="1">
              <a:lnSpc>
                <a:spcPct val="90000"/>
              </a:lnSpc>
              <a:spcAft>
                <a:spcPts val="600"/>
              </a:spcAft>
            </a:pPr>
            <a:r>
              <a:rPr lang="en-US" sz="1600" b="1" dirty="0">
                <a:solidFill>
                  <a:srgbClr val="000000"/>
                </a:solidFill>
              </a:rPr>
              <a:t>Transition in Possession in the Defensive Zone </a:t>
            </a:r>
          </a:p>
          <a:p>
            <a:pPr marL="0" lvl="1">
              <a:lnSpc>
                <a:spcPct val="90000"/>
              </a:lnSpc>
              <a:spcAft>
                <a:spcPts val="600"/>
              </a:spcAft>
            </a:pPr>
            <a:endParaRPr lang="en-US" sz="1600" b="1" dirty="0">
              <a:solidFill>
                <a:srgbClr val="000000"/>
              </a:solidFill>
            </a:endParaRPr>
          </a:p>
          <a:p>
            <a:pPr marL="0" lvl="1">
              <a:lnSpc>
                <a:spcPct val="90000"/>
              </a:lnSpc>
              <a:spcAft>
                <a:spcPts val="600"/>
              </a:spcAft>
            </a:pPr>
            <a:r>
              <a:rPr lang="en-US" sz="1600" b="1" dirty="0">
                <a:solidFill>
                  <a:srgbClr val="000000"/>
                </a:solidFill>
              </a:rPr>
              <a:t>	Goalkeeper Responsibilities</a:t>
            </a:r>
          </a:p>
          <a:p>
            <a:pPr marL="742950" lvl="1" indent="-285750">
              <a:lnSpc>
                <a:spcPct val="90000"/>
              </a:lnSpc>
              <a:spcAft>
                <a:spcPts val="600"/>
              </a:spcAft>
              <a:buFont typeface="Arial" panose="020B0604020202020204" pitchFamily="34" charset="0"/>
              <a:buChar char="•"/>
            </a:pPr>
            <a:r>
              <a:rPr lang="en-US" sz="1600" dirty="0">
                <a:solidFill>
                  <a:srgbClr val="000000"/>
                </a:solidFill>
              </a:rPr>
              <a:t>The Goalkeeper should position himself between his six-yard box and the edge of the penalty area, available to sweep up any loose balls that the opposition may look to play in behind the Defensive Unit. </a:t>
            </a:r>
          </a:p>
        </p:txBody>
      </p:sp>
      <p:sp>
        <p:nvSpPr>
          <p:cNvPr id="2" name="Rectangle 1">
            <a:extLst>
              <a:ext uri="{FF2B5EF4-FFF2-40B4-BE49-F238E27FC236}">
                <a16:creationId xmlns:a16="http://schemas.microsoft.com/office/drawing/2014/main" id="{9E8009A2-782C-4D28-9D28-DC5736CB1880}"/>
              </a:ext>
            </a:extLst>
          </p:cNvPr>
          <p:cNvSpPr/>
          <p:nvPr/>
        </p:nvSpPr>
        <p:spPr>
          <a:xfrm>
            <a:off x="8086725" y="1647825"/>
            <a:ext cx="3457575" cy="38957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592D550-7C56-472E-A0F7-43C90363D1D5}"/>
              </a:ext>
            </a:extLst>
          </p:cNvPr>
          <p:cNvCxnSpPr>
            <a:stCxn id="2" idx="1"/>
          </p:cNvCxnSpPr>
          <p:nvPr/>
        </p:nvCxnSpPr>
        <p:spPr>
          <a:xfrm>
            <a:off x="8086725"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A9D8C2-E3DD-4B8F-89C6-F1DF50FA4957}"/>
              </a:ext>
            </a:extLst>
          </p:cNvPr>
          <p:cNvCxnSpPr/>
          <p:nvPr/>
        </p:nvCxnSpPr>
        <p:spPr>
          <a:xfrm>
            <a:off x="9963150" y="3595688"/>
            <a:ext cx="1581150" cy="4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7629F1-84F9-4005-9C2B-CEBBB067AA74}"/>
              </a:ext>
            </a:extLst>
          </p:cNvPr>
          <p:cNvSpPr/>
          <p:nvPr/>
        </p:nvSpPr>
        <p:spPr>
          <a:xfrm>
            <a:off x="9667875" y="3467100"/>
            <a:ext cx="295275" cy="280989"/>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2CDACF-79A2-47CE-A16C-D523757678E8}"/>
              </a:ext>
            </a:extLst>
          </p:cNvPr>
          <p:cNvSpPr/>
          <p:nvPr/>
        </p:nvSpPr>
        <p:spPr>
          <a:xfrm>
            <a:off x="9258300" y="1647825"/>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59C2A0-3222-446B-8DE6-E768F33FBD15}"/>
              </a:ext>
            </a:extLst>
          </p:cNvPr>
          <p:cNvSpPr/>
          <p:nvPr/>
        </p:nvSpPr>
        <p:spPr>
          <a:xfrm>
            <a:off x="9258300" y="5114926"/>
            <a:ext cx="1104900" cy="42862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26431DE-6B3B-414E-B207-9BD1D4499D42}"/>
              </a:ext>
            </a:extLst>
          </p:cNvPr>
          <p:cNvSpPr txBox="1"/>
          <p:nvPr/>
        </p:nvSpPr>
        <p:spPr>
          <a:xfrm>
            <a:off x="8172450" y="2210643"/>
            <a:ext cx="3276600" cy="646331"/>
          </a:xfrm>
          <a:prstGeom prst="rect">
            <a:avLst/>
          </a:prstGeom>
          <a:noFill/>
          <a:ln w="12700">
            <a:solidFill>
              <a:schemeClr val="tx1"/>
            </a:solidFill>
          </a:ln>
        </p:spPr>
        <p:txBody>
          <a:bodyPr wrap="square" rtlCol="0">
            <a:spAutoFit/>
          </a:bodyPr>
          <a:lstStyle/>
          <a:p>
            <a:pPr algn="ctr"/>
            <a:r>
              <a:rPr lang="en-GB" b="1" dirty="0"/>
              <a:t>Offensive Zone</a:t>
            </a:r>
          </a:p>
          <a:p>
            <a:pPr algn="ctr"/>
            <a:endParaRPr lang="en-GB" b="1" dirty="0"/>
          </a:p>
        </p:txBody>
      </p:sp>
      <p:sp>
        <p:nvSpPr>
          <p:cNvPr id="13" name="TextBox 12">
            <a:extLst>
              <a:ext uri="{FF2B5EF4-FFF2-40B4-BE49-F238E27FC236}">
                <a16:creationId xmlns:a16="http://schemas.microsoft.com/office/drawing/2014/main" id="{6D3354DF-1DF6-4349-BC54-11AE7C2C09E1}"/>
              </a:ext>
            </a:extLst>
          </p:cNvPr>
          <p:cNvSpPr txBox="1"/>
          <p:nvPr/>
        </p:nvSpPr>
        <p:spPr>
          <a:xfrm>
            <a:off x="8158027" y="3115708"/>
            <a:ext cx="3276600" cy="923330"/>
          </a:xfrm>
          <a:prstGeom prst="rect">
            <a:avLst/>
          </a:prstGeom>
          <a:noFill/>
          <a:ln w="12700">
            <a:solidFill>
              <a:schemeClr val="tx1"/>
            </a:solidFill>
          </a:ln>
        </p:spPr>
        <p:txBody>
          <a:bodyPr wrap="square" rtlCol="0">
            <a:spAutoFit/>
          </a:bodyPr>
          <a:lstStyle/>
          <a:p>
            <a:pPr algn="ctr"/>
            <a:endParaRPr lang="en-GB" b="1" dirty="0"/>
          </a:p>
          <a:p>
            <a:pPr algn="ctr"/>
            <a:r>
              <a:rPr lang="en-GB" b="1" dirty="0"/>
              <a:t>Middle Zone</a:t>
            </a:r>
          </a:p>
          <a:p>
            <a:pPr algn="ctr"/>
            <a:endParaRPr lang="en-GB" b="1" dirty="0"/>
          </a:p>
        </p:txBody>
      </p:sp>
      <p:sp>
        <p:nvSpPr>
          <p:cNvPr id="14" name="TextBox 13">
            <a:extLst>
              <a:ext uri="{FF2B5EF4-FFF2-40B4-BE49-F238E27FC236}">
                <a16:creationId xmlns:a16="http://schemas.microsoft.com/office/drawing/2014/main" id="{5764E97F-46F2-429E-A8E0-696418915FDB}"/>
              </a:ext>
            </a:extLst>
          </p:cNvPr>
          <p:cNvSpPr txBox="1"/>
          <p:nvPr/>
        </p:nvSpPr>
        <p:spPr>
          <a:xfrm>
            <a:off x="8172450" y="4359950"/>
            <a:ext cx="3276600" cy="646331"/>
          </a:xfrm>
          <a:prstGeom prst="rect">
            <a:avLst/>
          </a:prstGeom>
          <a:noFill/>
          <a:ln w="12700">
            <a:solidFill>
              <a:schemeClr val="tx1"/>
            </a:solidFill>
          </a:ln>
        </p:spPr>
        <p:txBody>
          <a:bodyPr wrap="square" rtlCol="0">
            <a:spAutoFit/>
          </a:bodyPr>
          <a:lstStyle/>
          <a:p>
            <a:pPr algn="ctr"/>
            <a:r>
              <a:rPr lang="en-GB" b="1" dirty="0"/>
              <a:t>Defensive Zone</a:t>
            </a:r>
          </a:p>
          <a:p>
            <a:pPr algn="ctr"/>
            <a:endParaRPr lang="en-GB" b="1" dirty="0"/>
          </a:p>
        </p:txBody>
      </p:sp>
      <p:sp>
        <p:nvSpPr>
          <p:cNvPr id="10" name="Rectangle 9">
            <a:extLst>
              <a:ext uri="{FF2B5EF4-FFF2-40B4-BE49-F238E27FC236}">
                <a16:creationId xmlns:a16="http://schemas.microsoft.com/office/drawing/2014/main" id="{6B9C7510-3C91-4075-9AB5-73F3B043EF9B}"/>
              </a:ext>
            </a:extLst>
          </p:cNvPr>
          <p:cNvSpPr/>
          <p:nvPr/>
        </p:nvSpPr>
        <p:spPr>
          <a:xfrm>
            <a:off x="8172450" y="5169211"/>
            <a:ext cx="3286760" cy="299321"/>
          </a:xfrm>
          <a:prstGeom prst="rect">
            <a:avLst/>
          </a:prstGeom>
          <a:solidFill>
            <a:srgbClr val="F8D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Goalkeeper</a:t>
            </a:r>
          </a:p>
        </p:txBody>
      </p:sp>
    </p:spTree>
    <p:extLst>
      <p:ext uri="{BB962C8B-B14F-4D97-AF65-F5344CB8AC3E}">
        <p14:creationId xmlns:p14="http://schemas.microsoft.com/office/powerpoint/2010/main" val="684975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oosball table close-up">
            <a:extLst>
              <a:ext uri="{FF2B5EF4-FFF2-40B4-BE49-F238E27FC236}">
                <a16:creationId xmlns:a16="http://schemas.microsoft.com/office/drawing/2014/main" id="{77EDD3F9-14EF-4C66-BDFA-0F4D1D7206C4}"/>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0282A3ED-7A12-4046-903F-9E68A3E1F5B8}"/>
              </a:ext>
            </a:extLst>
          </p:cNvPr>
          <p:cNvSpPr>
            <a:spLocks noGrp="1"/>
          </p:cNvSpPr>
          <p:nvPr>
            <p:ph type="body" idx="1"/>
          </p:nvPr>
        </p:nvSpPr>
        <p:spPr>
          <a:xfrm>
            <a:off x="841249" y="5543643"/>
            <a:ext cx="8856058" cy="479701"/>
          </a:xfrm>
        </p:spPr>
        <p:txBody>
          <a:bodyPr vert="horz" lIns="91440" tIns="45720" rIns="91440" bIns="45720" rtlCol="0">
            <a:normAutofit/>
          </a:bodyPr>
          <a:lstStyle/>
          <a:p>
            <a:r>
              <a:rPr lang="en-US" sz="1400" dirty="0">
                <a:solidFill>
                  <a:srgbClr val="FFFFFF"/>
                </a:solidFill>
              </a:rPr>
              <a:t>The following section describes how we profile players to assess each player’s strength, weaknesses and areas for development in relation to their positions. </a:t>
            </a:r>
          </a:p>
        </p:txBody>
      </p:sp>
      <p:sp>
        <p:nvSpPr>
          <p:cNvPr id="2" name="Title 1">
            <a:extLst>
              <a:ext uri="{FF2B5EF4-FFF2-40B4-BE49-F238E27FC236}">
                <a16:creationId xmlns:a16="http://schemas.microsoft.com/office/drawing/2014/main" id="{AA1D6B03-E723-4D09-BB53-3BFCB69B8523}"/>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5400">
                <a:solidFill>
                  <a:srgbClr val="FFFFFF"/>
                </a:solidFill>
              </a:rPr>
              <a:t>The Future Player</a:t>
            </a:r>
          </a:p>
        </p:txBody>
      </p:sp>
    </p:spTree>
    <p:extLst>
      <p:ext uri="{BB962C8B-B14F-4D97-AF65-F5344CB8AC3E}">
        <p14:creationId xmlns:p14="http://schemas.microsoft.com/office/powerpoint/2010/main" val="3571307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9634-3E15-445A-BC7E-411D013D84CA}"/>
              </a:ext>
            </a:extLst>
          </p:cNvPr>
          <p:cNvSpPr>
            <a:spLocks noGrp="1"/>
          </p:cNvSpPr>
          <p:nvPr>
            <p:ph type="title"/>
          </p:nvPr>
        </p:nvSpPr>
        <p:spPr>
          <a:xfrm>
            <a:off x="838200" y="268278"/>
            <a:ext cx="10515600" cy="695008"/>
          </a:xfrm>
        </p:spPr>
        <p:txBody>
          <a:bodyPr/>
          <a:lstStyle/>
          <a:p>
            <a:r>
              <a:rPr lang="en-GB" b="1" dirty="0"/>
              <a:t>What is a Player Profile?</a:t>
            </a:r>
          </a:p>
        </p:txBody>
      </p:sp>
      <p:pic>
        <p:nvPicPr>
          <p:cNvPr id="5" name="Picture 4">
            <a:extLst>
              <a:ext uri="{FF2B5EF4-FFF2-40B4-BE49-F238E27FC236}">
                <a16:creationId xmlns:a16="http://schemas.microsoft.com/office/drawing/2014/main" id="{F885CB7E-C17E-47E2-9ADC-383DD68CFF9B}"/>
              </a:ext>
            </a:extLst>
          </p:cNvPr>
          <p:cNvPicPr>
            <a:picLocks noChangeAspect="1"/>
          </p:cNvPicPr>
          <p:nvPr/>
        </p:nvPicPr>
        <p:blipFill>
          <a:blip r:embed="rId2"/>
          <a:stretch>
            <a:fillRect/>
          </a:stretch>
        </p:blipFill>
        <p:spPr>
          <a:xfrm>
            <a:off x="7729271" y="1057275"/>
            <a:ext cx="4437329" cy="5133245"/>
          </a:xfrm>
          <a:prstGeom prst="rect">
            <a:avLst/>
          </a:prstGeom>
        </p:spPr>
      </p:pic>
      <p:sp>
        <p:nvSpPr>
          <p:cNvPr id="6" name="TextBox 5">
            <a:extLst>
              <a:ext uri="{FF2B5EF4-FFF2-40B4-BE49-F238E27FC236}">
                <a16:creationId xmlns:a16="http://schemas.microsoft.com/office/drawing/2014/main" id="{292EBABE-8A0B-4832-8C7D-C311596ED2EB}"/>
              </a:ext>
            </a:extLst>
          </p:cNvPr>
          <p:cNvSpPr txBox="1"/>
          <p:nvPr/>
        </p:nvSpPr>
        <p:spPr>
          <a:xfrm>
            <a:off x="942391" y="963286"/>
            <a:ext cx="6636969" cy="5509200"/>
          </a:xfrm>
          <a:prstGeom prst="rect">
            <a:avLst/>
          </a:prstGeom>
          <a:noFill/>
        </p:spPr>
        <p:txBody>
          <a:bodyPr wrap="square" rtlCol="0">
            <a:spAutoFit/>
          </a:bodyPr>
          <a:lstStyle/>
          <a:p>
            <a:r>
              <a:rPr lang="en-GB" sz="1600" dirty="0"/>
              <a:t>A Player Profile is a method of measuring and assessing a player’s abilities in relation to a defined set of criteria against the demands that their position in the team requires. </a:t>
            </a:r>
          </a:p>
          <a:p>
            <a:endParaRPr lang="en-GB" sz="1600" dirty="0"/>
          </a:p>
          <a:p>
            <a:r>
              <a:rPr lang="en-GB" sz="1600" dirty="0"/>
              <a:t>The Player Profile template shown to the right was devised for each member of the North West London Jets Under 13s team. </a:t>
            </a:r>
          </a:p>
          <a:p>
            <a:endParaRPr lang="en-GB" sz="1600" dirty="0"/>
          </a:p>
          <a:p>
            <a:r>
              <a:rPr lang="en-GB" sz="1600" dirty="0"/>
              <a:t>The template provides a descriptive overview of some of the demands for each position when the team are In Possession, Out of Possession and in the Transition phase.</a:t>
            </a:r>
          </a:p>
          <a:p>
            <a:endParaRPr lang="en-GB" sz="1600" dirty="0"/>
          </a:p>
          <a:p>
            <a:pPr algn="just"/>
            <a:r>
              <a:rPr lang="en-GB" sz="1600" dirty="0"/>
              <a:t>The assessment criteria is used against several factors that make-up the holistic player. </a:t>
            </a:r>
          </a:p>
          <a:p>
            <a:endParaRPr lang="en-GB" sz="1600" dirty="0"/>
          </a:p>
          <a:p>
            <a:r>
              <a:rPr lang="en-GB" sz="1600" dirty="0"/>
              <a:t>The profile template provides fields for recording the related Focused Player session topics for developing the individual, and an area to enter end of term feedback for each player to record their progress. </a:t>
            </a:r>
          </a:p>
          <a:p>
            <a:endParaRPr lang="en-GB" sz="1600" dirty="0"/>
          </a:p>
          <a:p>
            <a:r>
              <a:rPr lang="en-GB" sz="1600" dirty="0"/>
              <a:t>The Player Profile template and approach has its limitations, inasmuch  as the rating method is subjective. This may be mitigated by the use of data capture technology to record elements of the Four Corner Player Profile Development Model as complementary and supportive evidence.</a:t>
            </a:r>
          </a:p>
        </p:txBody>
      </p:sp>
    </p:spTree>
    <p:extLst>
      <p:ext uri="{BB962C8B-B14F-4D97-AF65-F5344CB8AC3E}">
        <p14:creationId xmlns:p14="http://schemas.microsoft.com/office/powerpoint/2010/main" val="3218351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Goalkeeper</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70588"/>
            <a:ext cx="5505450" cy="2606062"/>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70588"/>
            <a:ext cx="5505450" cy="260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609599" y="1123950"/>
            <a:ext cx="5505449" cy="2308324"/>
          </a:xfrm>
          <a:prstGeom prst="rect">
            <a:avLst/>
          </a:prstGeom>
          <a:noFill/>
        </p:spPr>
        <p:txBody>
          <a:bodyPr wrap="square" rtlCol="0">
            <a:spAutoFit/>
          </a:bodyPr>
          <a:lstStyle/>
          <a:p>
            <a:pPr marL="285750" indent="-285750">
              <a:buFont typeface="Arial" panose="020B0604020202020204" pitchFamily="34" charset="0"/>
              <a:buChar char="•"/>
            </a:pPr>
            <a:r>
              <a:rPr lang="en-GB" sz="1200" dirty="0"/>
              <a:t>Good positioning in relation to the opposing attacker, the ball and goal to reduce the shooting angle. </a:t>
            </a:r>
          </a:p>
          <a:p>
            <a:pPr marL="285750" indent="-285750">
              <a:buFont typeface="Arial" panose="020B0604020202020204" pitchFamily="34" charset="0"/>
              <a:buChar char="•"/>
            </a:pPr>
            <a:r>
              <a:rPr lang="en-GB" sz="1200" dirty="0"/>
              <a:t>Good with both feet to be comfortable to receive the ball and pass it out from the back. </a:t>
            </a:r>
          </a:p>
          <a:p>
            <a:pPr marL="285750" indent="-285750">
              <a:buFont typeface="Arial" panose="020B0604020202020204" pitchFamily="34" charset="0"/>
              <a:buChar char="•"/>
            </a:pPr>
            <a:r>
              <a:rPr lang="en-GB" sz="1200" dirty="0"/>
              <a:t>Quality passing range, so that the ball can be distributed both over short, medium and long distances. </a:t>
            </a:r>
          </a:p>
          <a:p>
            <a:pPr marL="285750" indent="-285750">
              <a:buFont typeface="Arial" panose="020B0604020202020204" pitchFamily="34" charset="0"/>
              <a:buChar char="•"/>
            </a:pPr>
            <a:r>
              <a:rPr lang="en-GB" sz="1200" dirty="0"/>
              <a:t>Hand eye co-ordination to be able to judge the flight of the ball for catching and parrying effectively. </a:t>
            </a:r>
          </a:p>
          <a:p>
            <a:pPr marL="285750" indent="-285750">
              <a:buFont typeface="Arial" panose="020B0604020202020204" pitchFamily="34" charset="0"/>
              <a:buChar char="•"/>
            </a:pPr>
            <a:r>
              <a:rPr lang="en-GB" sz="1200" dirty="0"/>
              <a:t>Knows how to make himself Big and cut off the angles for on-coming attackers in one-on-one situations. </a:t>
            </a:r>
          </a:p>
          <a:p>
            <a:pPr marL="285750" indent="-285750">
              <a:buFont typeface="Arial" panose="020B0604020202020204" pitchFamily="34" charset="0"/>
              <a:buChar char="•"/>
            </a:pPr>
            <a:r>
              <a:rPr lang="en-GB" sz="1200" dirty="0"/>
              <a:t>Quality at handling crosses from wide areas</a:t>
            </a:r>
          </a:p>
          <a:p>
            <a:pPr marL="285750" indent="-285750">
              <a:buFont typeface="Arial" panose="020B0604020202020204" pitchFamily="34" charset="0"/>
              <a:buChar char="•"/>
            </a:pPr>
            <a:r>
              <a:rPr lang="en-GB" sz="1200" dirty="0"/>
              <a:t>Good at diving to save shots to either the left or right hand side. </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123950"/>
            <a:ext cx="5524499" cy="1938992"/>
          </a:xfrm>
          <a:prstGeom prst="rect">
            <a:avLst/>
          </a:prstGeom>
          <a:noFill/>
        </p:spPr>
        <p:txBody>
          <a:bodyPr wrap="square" rtlCol="0">
            <a:spAutoFit/>
          </a:bodyPr>
          <a:lstStyle/>
          <a:p>
            <a:pPr marL="285750" indent="-285750">
              <a:buFont typeface="Arial" panose="020B0604020202020204" pitchFamily="34" charset="0"/>
              <a:buChar char="•"/>
            </a:pPr>
            <a:r>
              <a:rPr lang="en-GB" sz="1200" dirty="0"/>
              <a:t>Tall with a large reach, in order to be able to cover the width and height of the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Power in the legs to be able to get a good lift off the ground when having to dive or jump for the ball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Power in the legs to be able to kick a ball over a short, medium and long distance </a:t>
            </a:r>
          </a:p>
          <a:p>
            <a:pPr marL="285750" indent="-285750">
              <a:buFont typeface="Arial" panose="020B0604020202020204" pitchFamily="34" charset="0"/>
              <a:buChar char="•"/>
            </a:pPr>
            <a:r>
              <a:rPr lang="en-GB" sz="1200" dirty="0"/>
              <a:t>Agile to be able to change direction quickly to react to the movement of the ball</a:t>
            </a:r>
          </a:p>
          <a:p>
            <a:pPr marL="285750" indent="-285750">
              <a:buFont typeface="Arial" panose="020B0604020202020204" pitchFamily="34" charset="0"/>
              <a:buChar char="•"/>
            </a:pPr>
            <a:r>
              <a:rPr lang="en-GB" sz="1200" dirty="0"/>
              <a:t>Balance and co-ordination</a:t>
            </a:r>
          </a:p>
          <a:p>
            <a:pPr marL="285750" indent="-285750">
              <a:buFont typeface="Arial" panose="020B0604020202020204" pitchFamily="34" charset="0"/>
              <a:buChar char="•"/>
            </a:pPr>
            <a:r>
              <a:rPr lang="en-GB" sz="1200" dirty="0"/>
              <a:t>Strength to be able to handle powerful shots and one-on-one situations</a:t>
            </a:r>
          </a:p>
          <a:p>
            <a:pPr marL="285750" indent="-285750">
              <a:buFont typeface="Arial" panose="020B0604020202020204" pitchFamily="34" charset="0"/>
              <a:buChar char="•"/>
            </a:pPr>
            <a:r>
              <a:rPr lang="en-GB" sz="1200" dirty="0"/>
              <a:t>Speed to be able to cover a variety of distances quickly </a:t>
            </a:r>
          </a:p>
          <a:p>
            <a:endParaRPr lang="en-GB" sz="1200" dirty="0"/>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t>Bravery to be able to handle shots and manage one-on-one situations. </a:t>
            </a:r>
          </a:p>
          <a:p>
            <a:pPr marL="171450" indent="-171450">
              <a:buFont typeface="Arial" panose="020B0604020202020204" pitchFamily="34" charset="0"/>
              <a:buChar char="•"/>
            </a:pPr>
            <a:r>
              <a:rPr lang="en-GB" sz="1200" dirty="0"/>
              <a:t>Resilient, so that mistakes are quickly forgotten and do not impede the rest of the performance. </a:t>
            </a:r>
          </a:p>
          <a:p>
            <a:pPr marL="171450" indent="-171450">
              <a:buFont typeface="Arial" panose="020B0604020202020204" pitchFamily="34" charset="0"/>
              <a:buChar char="•"/>
            </a:pPr>
            <a:r>
              <a:rPr lang="en-GB" sz="1200" dirty="0"/>
              <a:t>Good judgement and decision making</a:t>
            </a:r>
          </a:p>
          <a:p>
            <a:pPr marL="171450" indent="-171450">
              <a:buFont typeface="Arial" panose="020B0604020202020204" pitchFamily="34" charset="0"/>
              <a:buChar char="•"/>
            </a:pPr>
            <a:r>
              <a:rPr lang="en-GB" sz="1200" dirty="0"/>
              <a:t>Good at judging the flight of the ball when it is aerial. </a:t>
            </a:r>
          </a:p>
          <a:p>
            <a:pPr marL="171450" indent="-171450">
              <a:buFont typeface="Arial" panose="020B0604020202020204" pitchFamily="34" charset="0"/>
              <a:buChar char="•"/>
            </a:pPr>
            <a:r>
              <a:rPr lang="en-GB" sz="1200" dirty="0"/>
              <a:t>Confident in their own abilities. </a:t>
            </a:r>
          </a:p>
          <a:p>
            <a:pPr marL="171450" indent="-171450">
              <a:buFont typeface="Arial" panose="020B0604020202020204" pitchFamily="34" charset="0"/>
              <a:buChar char="•"/>
            </a:pPr>
            <a:r>
              <a:rPr lang="en-GB" sz="1200" dirty="0"/>
              <a:t>High-levels of concentration in order to be focused for the whole game, even if there are long periods of time when there is nothing to do.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
        <p:nvSpPr>
          <p:cNvPr id="16" name="TextBox 15">
            <a:extLst>
              <a:ext uri="{FF2B5EF4-FFF2-40B4-BE49-F238E27FC236}">
                <a16:creationId xmlns:a16="http://schemas.microsoft.com/office/drawing/2014/main" id="{7FB52863-D554-498D-B6C6-D99478FB26D9}"/>
              </a:ext>
            </a:extLst>
          </p:cNvPr>
          <p:cNvSpPr txBox="1"/>
          <p:nvPr/>
        </p:nvSpPr>
        <p:spPr>
          <a:xfrm>
            <a:off x="6219825" y="4048125"/>
            <a:ext cx="5524499" cy="2431435"/>
          </a:xfrm>
          <a:prstGeom prst="rect">
            <a:avLst/>
          </a:prstGeom>
          <a:noFill/>
        </p:spPr>
        <p:txBody>
          <a:bodyPr wrap="square" rtlCol="0">
            <a:spAutoFit/>
          </a:bodyPr>
          <a:lstStyle/>
          <a:p>
            <a:pPr marL="171450" indent="-171450">
              <a:buFont typeface="Arial" panose="020B0604020202020204" pitchFamily="34" charset="0"/>
              <a:buChar char="•"/>
            </a:pPr>
            <a:r>
              <a:rPr lang="en-GB" sz="1200" dirty="0"/>
              <a:t>Good communicator to be able to clearly instruct his team and defensive unit.</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1284884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Full Back / Wing Back</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55594"/>
            <a:ext cx="5505450" cy="2640106"/>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55594"/>
            <a:ext cx="5505450" cy="264010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609599" y="1038225"/>
            <a:ext cx="550544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Quality at receiving the ball</a:t>
            </a:r>
          </a:p>
          <a:p>
            <a:pPr marL="171450" indent="-171450">
              <a:buFont typeface="Arial" panose="020B0604020202020204" pitchFamily="34" charset="0"/>
              <a:buChar char="•"/>
            </a:pPr>
            <a:r>
              <a:rPr lang="en-GB" sz="1200" dirty="0"/>
              <a:t>Able to receive the ball on the back foot, to drive and play forward. </a:t>
            </a:r>
          </a:p>
          <a:p>
            <a:pPr marL="171450" indent="-171450">
              <a:buFont typeface="Arial" panose="020B0604020202020204" pitchFamily="34" charset="0"/>
              <a:buChar char="•"/>
            </a:pPr>
            <a:r>
              <a:rPr lang="en-GB" sz="1200" dirty="0"/>
              <a:t>Good crossing capabilities from wide areas. </a:t>
            </a:r>
          </a:p>
          <a:p>
            <a:pPr marL="171450" indent="-171450">
              <a:buFont typeface="Arial" panose="020B0604020202020204" pitchFamily="34" charset="0"/>
              <a:buChar char="•"/>
            </a:pPr>
            <a:r>
              <a:rPr lang="en-GB" sz="1200" dirty="0"/>
              <a:t>Quality passing over a short, medium and long distance </a:t>
            </a:r>
          </a:p>
          <a:p>
            <a:pPr marL="171450" indent="-171450">
              <a:buFont typeface="Arial" panose="020B0604020202020204" pitchFamily="34" charset="0"/>
              <a:buChar char="•"/>
            </a:pPr>
            <a:r>
              <a:rPr lang="en-GB" sz="1200" dirty="0"/>
              <a:t>Effective at defending in 1v1 situations and blocking crosses from wide areas </a:t>
            </a:r>
          </a:p>
          <a:p>
            <a:pPr marL="171450" indent="-171450">
              <a:buFont typeface="Arial" panose="020B0604020202020204" pitchFamily="34" charset="0"/>
              <a:buChar char="•"/>
            </a:pPr>
            <a:r>
              <a:rPr lang="en-GB" sz="1200" dirty="0"/>
              <a:t>Capable of marking and tracking opposing player movements. </a:t>
            </a:r>
          </a:p>
          <a:p>
            <a:pPr marL="171450" indent="-171450">
              <a:buFont typeface="Arial" panose="020B0604020202020204" pitchFamily="34" charset="0"/>
              <a:buChar char="•"/>
            </a:pPr>
            <a:r>
              <a:rPr lang="en-GB" sz="1200" dirty="0"/>
              <a:t>Strong at closing down opposing players when out of possession</a:t>
            </a:r>
          </a:p>
          <a:p>
            <a:pPr marL="171450" indent="-171450">
              <a:buFont typeface="Arial" panose="020B0604020202020204" pitchFamily="34" charset="0"/>
              <a:buChar char="•"/>
            </a:pPr>
            <a:r>
              <a:rPr lang="en-GB" sz="1200" dirty="0"/>
              <a:t>Can prevent an opposing player from turning, when their back is to goal. </a:t>
            </a:r>
          </a:p>
          <a:p>
            <a:pPr marL="171450" indent="-171450">
              <a:buFont typeface="Arial" panose="020B0604020202020204" pitchFamily="34" charset="0"/>
              <a:buChar char="•"/>
            </a:pPr>
            <a:r>
              <a:rPr lang="en-GB" sz="1200" dirty="0"/>
              <a:t>Can delay attacks, allowing team-mates to recover their positions to regain possession. </a:t>
            </a:r>
          </a:p>
          <a:p>
            <a:pPr marL="171450" indent="-171450">
              <a:buFont typeface="Arial" panose="020B0604020202020204" pitchFamily="34" charset="0"/>
              <a:buChar char="•"/>
            </a:pPr>
            <a:r>
              <a:rPr lang="en-GB" sz="1200" dirty="0"/>
              <a:t>Strong defensive heading capabilities </a:t>
            </a:r>
          </a:p>
          <a:p>
            <a:pPr marL="171450" indent="-171450">
              <a:buFont typeface="Arial" panose="020B0604020202020204" pitchFamily="34" charset="0"/>
              <a:buChar char="•"/>
            </a:pPr>
            <a:r>
              <a:rPr lang="en-GB" sz="1200" dirty="0"/>
              <a:t>Good understanding of how movement off the ball can positively effect the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Maintain appropriate angles and distance of support when in and out of possession</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066800"/>
            <a:ext cx="552449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High-levels of cardiovascular fitness to be able to deal with the demands of having to support attacks when in possession and to support defensively after a transition in possession</a:t>
            </a:r>
          </a:p>
          <a:p>
            <a:pPr marL="171450" indent="-171450">
              <a:buFont typeface="Arial" panose="020B0604020202020204" pitchFamily="34" charset="0"/>
              <a:buChar char="•"/>
            </a:pPr>
            <a:r>
              <a:rPr lang="en-GB" sz="1200" dirty="0"/>
              <a:t>Endurance to be able to overlap and underlap Wingers in the wide areas, when in possession.</a:t>
            </a:r>
          </a:p>
          <a:p>
            <a:pPr marL="171450" indent="-171450">
              <a:buFont typeface="Arial" panose="020B0604020202020204" pitchFamily="34" charset="0"/>
              <a:buChar char="•"/>
            </a:pPr>
            <a:r>
              <a:rPr lang="en-GB" sz="1200" dirty="0"/>
              <a:t>Speed to be able to recover their position when possession has transitioned and to close down and press quickly. </a:t>
            </a:r>
          </a:p>
          <a:p>
            <a:pPr marL="171450" indent="-171450">
              <a:buFont typeface="Arial" panose="020B0604020202020204" pitchFamily="34" charset="0"/>
              <a:buChar char="•"/>
            </a:pPr>
            <a:r>
              <a:rPr lang="en-GB" sz="1200" dirty="0"/>
              <a:t>Able to sprint multiple times in quick succession</a:t>
            </a:r>
          </a:p>
          <a:p>
            <a:pPr marL="171450" indent="-171450">
              <a:buFont typeface="Arial" panose="020B0604020202020204" pitchFamily="34" charset="0"/>
              <a:buChar char="•"/>
            </a:pPr>
            <a:r>
              <a:rPr lang="en-GB" sz="1200" dirty="0"/>
              <a:t>Power in the legs to be able to kick the ball over short, medium and long distances</a:t>
            </a:r>
          </a:p>
          <a:p>
            <a:pPr marL="171450" indent="-171450">
              <a:buFont typeface="Arial" panose="020B0604020202020204" pitchFamily="34" charset="0"/>
              <a:buChar char="•"/>
            </a:pPr>
            <a:r>
              <a:rPr lang="en-GB" sz="1200" dirty="0"/>
              <a:t>Power in the legs to be able to jump and challenge aerial balls.</a:t>
            </a:r>
          </a:p>
          <a:p>
            <a:pPr marL="171450" indent="-171450">
              <a:buFont typeface="Arial" panose="020B0604020202020204" pitchFamily="34" charset="0"/>
              <a:buChar char="•"/>
            </a:pPr>
            <a:r>
              <a:rPr lang="en-GB" sz="1200" dirty="0"/>
              <a:t>Upper body strength to be able to hold-off opposing attackers. </a:t>
            </a:r>
          </a:p>
          <a:p>
            <a:pPr marL="171450" indent="-171450">
              <a:buFont typeface="Arial" panose="020B0604020202020204" pitchFamily="34" charset="0"/>
              <a:buChar char="•"/>
            </a:pPr>
            <a:r>
              <a:rPr lang="en-GB" sz="1200" dirty="0"/>
              <a:t>Good reaction time, to react quickly to triggers in the game</a:t>
            </a:r>
          </a:p>
          <a:p>
            <a:pPr marL="171450" indent="-171450">
              <a:buFont typeface="Arial" panose="020B0604020202020204" pitchFamily="34" charset="0"/>
              <a:buChar char="•"/>
            </a:pPr>
            <a:r>
              <a:rPr lang="en-GB" sz="1200" dirty="0"/>
              <a:t>Agile, to be able to change direction quickly depending on the flow of the game</a:t>
            </a:r>
          </a:p>
          <a:p>
            <a:pPr marL="171450" indent="-171450">
              <a:buFont typeface="Arial" panose="020B0604020202020204" pitchFamily="34" charset="0"/>
              <a:buChar char="•"/>
            </a:pPr>
            <a:r>
              <a:rPr lang="en-GB" sz="1200" dirty="0"/>
              <a:t>Balance and co-ordination to be able to adjust his body position </a:t>
            </a:r>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Good judgement, to know when to overlap or hold their defensive position</a:t>
            </a:r>
          </a:p>
          <a:p>
            <a:pPr marL="171450" indent="-171450">
              <a:buFont typeface="Arial" panose="020B0604020202020204" pitchFamily="34" charset="0"/>
              <a:buChar char="•"/>
            </a:pPr>
            <a:r>
              <a:rPr lang="en-GB" sz="1200" dirty="0"/>
              <a:t>Good at judging the flight of the ball when it is aerial. </a:t>
            </a:r>
          </a:p>
          <a:p>
            <a:pPr marL="171450" indent="-171450">
              <a:buFont typeface="Arial" panose="020B0604020202020204" pitchFamily="34" charset="0"/>
              <a:buChar char="•"/>
            </a:pPr>
            <a:r>
              <a:rPr lang="en-GB" sz="1200" dirty="0"/>
              <a:t>Good at judging when to be patient and when to tackle an opponent</a:t>
            </a:r>
          </a:p>
          <a:p>
            <a:pPr marL="171450" indent="-171450">
              <a:buFont typeface="Arial" panose="020B0604020202020204" pitchFamily="34" charset="0"/>
              <a:buChar char="•"/>
            </a:pPr>
            <a:r>
              <a:rPr lang="en-GB" sz="1200" dirty="0"/>
              <a:t>Able to assess the strengths and weaknesses of the opposing player.</a:t>
            </a:r>
          </a:p>
          <a:p>
            <a:pPr marL="171450" indent="-171450">
              <a:buFont typeface="Arial" panose="020B0604020202020204" pitchFamily="34" charset="0"/>
              <a:buChar char="•"/>
            </a:pPr>
            <a:r>
              <a:rPr lang="en-GB" sz="1200" dirty="0"/>
              <a:t>Good recall to know when to cover for his centre back or midfield partner.</a:t>
            </a:r>
          </a:p>
          <a:p>
            <a:pPr marL="171450" indent="-171450">
              <a:buFont typeface="Arial" panose="020B0604020202020204" pitchFamily="34" charset="0"/>
              <a:buChar char="•"/>
            </a:pPr>
            <a:r>
              <a:rPr lang="en-GB" sz="1200" dirty="0"/>
              <a:t>Selfless work rate to be willing to run up and down the pitch, even if there is no positive outcome. </a:t>
            </a:r>
          </a:p>
          <a:p>
            <a:pPr marL="171450" indent="-171450">
              <a:buFont typeface="Arial" panose="020B0604020202020204" pitchFamily="34" charset="0"/>
              <a:buChar char="•"/>
            </a:pPr>
            <a:r>
              <a:rPr lang="en-GB" sz="1200" dirty="0"/>
              <a:t>Confident in his abilities </a:t>
            </a:r>
          </a:p>
          <a:p>
            <a:pPr marL="171450" indent="-171450">
              <a:buFont typeface="Arial" panose="020B0604020202020204" pitchFamily="34" charset="0"/>
              <a:buChar char="•"/>
            </a:pPr>
            <a:r>
              <a:rPr lang="en-GB" sz="1200" dirty="0"/>
              <a:t>Determined to succeed </a:t>
            </a:r>
          </a:p>
          <a:p>
            <a:pPr marL="171450" indent="-171450">
              <a:buFont typeface="Arial" panose="020B0604020202020204" pitchFamily="34" charset="0"/>
              <a:buChar char="•"/>
            </a:pPr>
            <a:r>
              <a:rPr lang="en-GB" sz="1200" dirty="0"/>
              <a:t>Resilient, so that if he makes a mistake, he is able to bounce back and recover</a:t>
            </a:r>
          </a:p>
          <a:p>
            <a:pPr marL="171450" indent="-171450">
              <a:buFont typeface="Arial" panose="020B0604020202020204" pitchFamily="34" charset="0"/>
              <a:buChar char="•"/>
            </a:pPr>
            <a:r>
              <a:rPr lang="en-GB" sz="1200" dirty="0"/>
              <a:t>Good levels of concentration, to be able to focus and be switched on for the </a:t>
            </a:r>
            <a:r>
              <a:rPr lang="en-GB" sz="1200" dirty="0" err="1"/>
              <a:t>wholegame</a:t>
            </a:r>
            <a:r>
              <a:rPr lang="en-GB" sz="1200" dirty="0"/>
              <a:t> and able to react to triggers in the game.</a:t>
            </a:r>
          </a:p>
          <a:p>
            <a:pPr marL="171450" indent="-171450">
              <a:buFont typeface="Arial" panose="020B0604020202020204" pitchFamily="34" charset="0"/>
              <a:buChar char="•"/>
            </a:pPr>
            <a:endParaRPr lang="en-GB" sz="1200" dirty="0"/>
          </a:p>
        </p:txBody>
      </p:sp>
      <p:sp>
        <p:nvSpPr>
          <p:cNvPr id="16" name="TextBox 15">
            <a:extLst>
              <a:ext uri="{FF2B5EF4-FFF2-40B4-BE49-F238E27FC236}">
                <a16:creationId xmlns:a16="http://schemas.microsoft.com/office/drawing/2014/main" id="{7FB52863-D554-498D-B6C6-D99478FB26D9}"/>
              </a:ext>
            </a:extLst>
          </p:cNvPr>
          <p:cNvSpPr txBox="1"/>
          <p:nvPr/>
        </p:nvSpPr>
        <p:spPr>
          <a:xfrm>
            <a:off x="6219825" y="4048125"/>
            <a:ext cx="5524499" cy="2328843"/>
          </a:xfrm>
          <a:prstGeom prst="rect">
            <a:avLst/>
          </a:prstGeom>
          <a:noFill/>
        </p:spPr>
        <p:txBody>
          <a:bodyPr wrap="square" rtlCol="0">
            <a:spAutoFit/>
          </a:bodyPr>
          <a:lstStyle/>
          <a:p>
            <a:pPr marL="171450" indent="-171450">
              <a:buFont typeface="Arial" panose="020B0604020202020204" pitchFamily="34" charset="0"/>
              <a:buChar char="•"/>
            </a:pPr>
            <a:r>
              <a:rPr lang="en-GB" sz="1200" dirty="0"/>
              <a:t>Good communicator to ensure that the midfield partner and centre backs know when the full back is overlapping to go forward, or holding their defensive position. This is also needed to provide effective defensive cover. </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p:txBody>
      </p:sp>
    </p:spTree>
    <p:extLst>
      <p:ext uri="{BB962C8B-B14F-4D97-AF65-F5344CB8AC3E}">
        <p14:creationId xmlns:p14="http://schemas.microsoft.com/office/powerpoint/2010/main" val="2633636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Centre Back</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63813"/>
            <a:ext cx="5505450" cy="2612837"/>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63813"/>
            <a:ext cx="5505450" cy="261283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609599" y="1057275"/>
            <a:ext cx="550544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Ability to mark and track opposing player movements. </a:t>
            </a:r>
          </a:p>
          <a:p>
            <a:pPr marL="171450" indent="-171450">
              <a:buFont typeface="Arial" panose="020B0604020202020204" pitchFamily="34" charset="0"/>
              <a:buChar char="•"/>
            </a:pPr>
            <a:r>
              <a:rPr lang="en-GB" sz="1200" dirty="0"/>
              <a:t>Strong at Heading the ball</a:t>
            </a:r>
          </a:p>
          <a:p>
            <a:pPr marL="171450" indent="-171450">
              <a:buFont typeface="Arial" panose="020B0604020202020204" pitchFamily="34" charset="0"/>
              <a:buChar char="•"/>
            </a:pPr>
            <a:r>
              <a:rPr lang="en-GB" sz="1200" dirty="0"/>
              <a:t>Good at closing down opposing players when out of possession</a:t>
            </a:r>
          </a:p>
          <a:p>
            <a:pPr marL="171450" indent="-171450">
              <a:buFont typeface="Arial" panose="020B0604020202020204" pitchFamily="34" charset="0"/>
              <a:buChar char="•"/>
            </a:pPr>
            <a:r>
              <a:rPr lang="en-GB" sz="1200" dirty="0"/>
              <a:t>Good at reading &amp; intercepting forward passes</a:t>
            </a:r>
          </a:p>
          <a:p>
            <a:pPr marL="171450" indent="-171450">
              <a:buFont typeface="Arial" panose="020B0604020202020204" pitchFamily="34" charset="0"/>
              <a:buChar char="•"/>
            </a:pPr>
            <a:r>
              <a:rPr lang="en-GB" sz="1200" dirty="0"/>
              <a:t>Strong tackler and physical presence. </a:t>
            </a:r>
          </a:p>
          <a:p>
            <a:pPr marL="171450" indent="-171450">
              <a:buFont typeface="Arial" panose="020B0604020202020204" pitchFamily="34" charset="0"/>
              <a:buChar char="•"/>
            </a:pPr>
            <a:r>
              <a:rPr lang="en-GB" sz="1200" dirty="0"/>
              <a:t>Effective positioning to cover for his centre back partner and respective full back. </a:t>
            </a:r>
          </a:p>
          <a:p>
            <a:pPr marL="171450" indent="-171450">
              <a:buFont typeface="Arial" panose="020B0604020202020204" pitchFamily="34" charset="0"/>
              <a:buChar char="•"/>
            </a:pPr>
            <a:r>
              <a:rPr lang="en-GB" sz="1200" dirty="0"/>
              <a:t>Knows when to move the defensive line forward, play offside or drop off.</a:t>
            </a:r>
          </a:p>
          <a:p>
            <a:pPr marL="171450" indent="-171450">
              <a:buFont typeface="Arial" panose="020B0604020202020204" pitchFamily="34" charset="0"/>
              <a:buChar char="•"/>
            </a:pPr>
            <a:r>
              <a:rPr lang="en-GB" sz="1200" dirty="0"/>
              <a:t>Quality at passing the ball over a short, medium and long distances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prevent an opposing player from turning, when their back is to goal.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Effective at defending in 1v1 situations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Maintains appropriate angles and distance of support when in and out of possession.</a:t>
            </a:r>
          </a:p>
          <a:p>
            <a:pPr marL="171450" indent="-171450">
              <a:buFont typeface="Arial" panose="020B0604020202020204" pitchFamily="34" charset="0"/>
              <a:buChar char="•"/>
              <a:defRPr/>
            </a:pPr>
            <a:r>
              <a:rPr lang="en-GB" sz="1200" dirty="0"/>
              <a:t>Can delay attacks, allowing team-mates to recover their positions to regain possession. </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133475"/>
            <a:ext cx="5524499"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t>Upper body strength to be able to protect the ball and compete with opposing attackers.</a:t>
            </a:r>
          </a:p>
          <a:p>
            <a:pPr marL="171450" indent="-171450">
              <a:buFont typeface="Arial" panose="020B0604020202020204" pitchFamily="34" charset="0"/>
              <a:buChar char="•"/>
            </a:pPr>
            <a:r>
              <a:rPr lang="en-GB" sz="1200" dirty="0"/>
              <a:t>Power in the legs to be able to get a good leap to challenge aerial balls. </a:t>
            </a:r>
          </a:p>
          <a:p>
            <a:pPr marL="171450" indent="-171450">
              <a:buFont typeface="Arial" panose="020B0604020202020204" pitchFamily="34" charset="0"/>
              <a:buChar char="•"/>
            </a:pPr>
            <a:r>
              <a:rPr lang="en-GB" sz="1200" dirty="0"/>
              <a:t>Speed to be able to recover their position and to close down and press quickly. </a:t>
            </a:r>
          </a:p>
          <a:p>
            <a:pPr marL="171450" indent="-171450">
              <a:buFont typeface="Arial" panose="020B0604020202020204" pitchFamily="34" charset="0"/>
              <a:buChar char="•"/>
            </a:pPr>
            <a:r>
              <a:rPr lang="en-GB" sz="1200" dirty="0"/>
              <a:t>Able to sprint multiple times in quick succession</a:t>
            </a:r>
          </a:p>
          <a:p>
            <a:pPr marL="171450" indent="-171450">
              <a:buFont typeface="Arial" panose="020B0604020202020204" pitchFamily="34" charset="0"/>
              <a:buChar char="•"/>
            </a:pPr>
            <a:r>
              <a:rPr lang="en-GB" sz="1200" dirty="0"/>
              <a:t>Power in the legs to be able to kick the ball over short, medium and long distances</a:t>
            </a:r>
          </a:p>
          <a:p>
            <a:pPr marL="171450" indent="-171450">
              <a:buFont typeface="Arial" panose="020B0604020202020204" pitchFamily="34" charset="0"/>
              <a:buChar char="•"/>
            </a:pPr>
            <a:r>
              <a:rPr lang="en-GB" sz="1200" dirty="0"/>
              <a:t>Good reaction time, to react quickly to triggers in the game</a:t>
            </a:r>
          </a:p>
          <a:p>
            <a:pPr marL="171450" indent="-171450">
              <a:buFont typeface="Arial" panose="020B0604020202020204" pitchFamily="34" charset="0"/>
              <a:buChar char="•"/>
            </a:pPr>
            <a:r>
              <a:rPr lang="en-GB" sz="1200" dirty="0"/>
              <a:t>Agile, to be able to change direction quickly depending on the flow of the game</a:t>
            </a:r>
          </a:p>
          <a:p>
            <a:pPr marL="171450" indent="-171450">
              <a:buFont typeface="Arial" panose="020B0604020202020204" pitchFamily="34" charset="0"/>
              <a:buChar char="•"/>
            </a:pPr>
            <a:r>
              <a:rPr lang="en-GB" sz="1200" dirty="0"/>
              <a:t>Balance and co-ordination to be able to adjust his body position </a:t>
            </a:r>
          </a:p>
          <a:p>
            <a:endParaRPr lang="en-GB" sz="1200" dirty="0"/>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Courage and bravery to block balls into the box or shots at goal. </a:t>
            </a:r>
          </a:p>
          <a:p>
            <a:pPr marL="171450" indent="-171450">
              <a:buFont typeface="Arial" panose="020B0604020202020204" pitchFamily="34" charset="0"/>
              <a:buChar char="•"/>
            </a:pPr>
            <a:r>
              <a:rPr lang="en-GB" sz="1200" dirty="0"/>
              <a:t>Ability to anticipate where the ball is going. </a:t>
            </a:r>
          </a:p>
          <a:p>
            <a:pPr marL="171450" indent="-171450">
              <a:buFont typeface="Arial" panose="020B0604020202020204" pitchFamily="34" charset="0"/>
              <a:buChar char="•"/>
            </a:pPr>
            <a:r>
              <a:rPr lang="en-GB" sz="1200" dirty="0"/>
              <a:t>Able to assess the strengths and weaknesses of the opposing player.</a:t>
            </a:r>
          </a:p>
          <a:p>
            <a:pPr marL="171450" indent="-171450">
              <a:buFont typeface="Arial" panose="020B0604020202020204" pitchFamily="34" charset="0"/>
              <a:buChar char="•"/>
            </a:pPr>
            <a:r>
              <a:rPr lang="en-GB" sz="1200" dirty="0"/>
              <a:t>Good recall to know when to cover for his Wing Back and Centre Back partner.</a:t>
            </a:r>
          </a:p>
          <a:p>
            <a:pPr marL="171450" indent="-171450">
              <a:buFont typeface="Arial" panose="020B0604020202020204" pitchFamily="34" charset="0"/>
              <a:buChar char="•"/>
            </a:pPr>
            <a:r>
              <a:rPr lang="en-GB" sz="1200" dirty="0"/>
              <a:t>Confident in his abilities </a:t>
            </a:r>
          </a:p>
          <a:p>
            <a:pPr marL="171450" indent="-171450">
              <a:buFont typeface="Arial" panose="020B0604020202020204" pitchFamily="34" charset="0"/>
              <a:buChar char="•"/>
            </a:pPr>
            <a:r>
              <a:rPr lang="en-GB" sz="1200" dirty="0"/>
              <a:t>Determined to succeed </a:t>
            </a:r>
          </a:p>
          <a:p>
            <a:pPr marL="171450" indent="-171450">
              <a:buFont typeface="Arial" panose="020B0604020202020204" pitchFamily="34" charset="0"/>
              <a:buChar char="•"/>
            </a:pPr>
            <a:r>
              <a:rPr lang="en-GB" sz="1200" dirty="0"/>
              <a:t>Resilient, so that if he makes a mistake, he is able to bounce back and recover</a:t>
            </a:r>
          </a:p>
          <a:p>
            <a:pPr marL="171450" indent="-171450">
              <a:buFont typeface="Arial" panose="020B0604020202020204" pitchFamily="34" charset="0"/>
              <a:buChar char="•"/>
            </a:pPr>
            <a:r>
              <a:rPr lang="en-GB" sz="1200" dirty="0"/>
              <a:t>Good levels of concentration, to be able to focus and be switched on for the whole game.</a:t>
            </a:r>
          </a:p>
          <a:p>
            <a:pPr marL="171450" indent="-171450">
              <a:buFont typeface="Arial" panose="020B0604020202020204" pitchFamily="34" charset="0"/>
              <a:buChar char="•"/>
            </a:pPr>
            <a:r>
              <a:rPr lang="en-GB" sz="1200" dirty="0"/>
              <a:t>Good at judging the flight of the ball when it is aerial. </a:t>
            </a:r>
          </a:p>
          <a:p>
            <a:pPr marL="171450" indent="-171450">
              <a:buFont typeface="Arial" panose="020B0604020202020204" pitchFamily="34" charset="0"/>
              <a:buChar char="•"/>
            </a:pPr>
            <a:r>
              <a:rPr lang="en-GB" sz="1200" dirty="0"/>
              <a:t>Good at judging when to be patient and when to tackle an opponent</a:t>
            </a:r>
          </a:p>
          <a:p>
            <a:pPr marL="171450" indent="-171450">
              <a:buFont typeface="Arial" panose="020B0604020202020204" pitchFamily="34" charset="0"/>
              <a:buChar char="•"/>
            </a:pPr>
            <a:endParaRPr lang="en-GB" sz="1200" dirty="0"/>
          </a:p>
        </p:txBody>
      </p:sp>
      <p:sp>
        <p:nvSpPr>
          <p:cNvPr id="16" name="TextBox 15">
            <a:extLst>
              <a:ext uri="{FF2B5EF4-FFF2-40B4-BE49-F238E27FC236}">
                <a16:creationId xmlns:a16="http://schemas.microsoft.com/office/drawing/2014/main" id="{7FB52863-D554-498D-B6C6-D99478FB26D9}"/>
              </a:ext>
            </a:extLst>
          </p:cNvPr>
          <p:cNvSpPr txBox="1"/>
          <p:nvPr/>
        </p:nvSpPr>
        <p:spPr>
          <a:xfrm>
            <a:off x="6219825" y="4048125"/>
            <a:ext cx="5524499" cy="2328843"/>
          </a:xfrm>
          <a:prstGeom prst="rect">
            <a:avLst/>
          </a:prstGeom>
          <a:noFill/>
        </p:spPr>
        <p:txBody>
          <a:bodyPr wrap="square" rtlCol="0">
            <a:spAutoFit/>
          </a:bodyPr>
          <a:lstStyle/>
          <a:p>
            <a:pPr marL="171450" indent="-171450">
              <a:buFont typeface="Arial" panose="020B0604020202020204" pitchFamily="34" charset="0"/>
              <a:buChar char="•"/>
            </a:pPr>
            <a:r>
              <a:rPr lang="en-GB" sz="1200" dirty="0"/>
              <a:t>Effective communicator to ensure that players know what is around them and to ensure that the defensive unit remains compact and balanced when out of possession.</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p:txBody>
      </p:sp>
    </p:spTree>
    <p:extLst>
      <p:ext uri="{BB962C8B-B14F-4D97-AF65-F5344CB8AC3E}">
        <p14:creationId xmlns:p14="http://schemas.microsoft.com/office/powerpoint/2010/main" val="26877406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Central Defensive Midfield</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97755"/>
            <a:ext cx="5505450" cy="2597945"/>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97755"/>
            <a:ext cx="5505450" cy="259794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590550" y="1071086"/>
            <a:ext cx="5610226"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Creativity on the ball to beat opponents</a:t>
            </a:r>
          </a:p>
          <a:p>
            <a:pPr marL="171450" indent="-171450">
              <a:buFont typeface="Arial" panose="020B0604020202020204" pitchFamily="34" charset="0"/>
              <a:buChar char="•"/>
            </a:pPr>
            <a:r>
              <a:rPr lang="en-GB" sz="1200" dirty="0"/>
              <a:t>Quality dribbling to exploit space</a:t>
            </a:r>
          </a:p>
          <a:p>
            <a:pPr marL="171450" indent="-171450">
              <a:buFont typeface="Arial" panose="020B0604020202020204" pitchFamily="34" charset="0"/>
              <a:buChar char="•"/>
            </a:pPr>
            <a:r>
              <a:rPr lang="en-GB" sz="1200" dirty="0"/>
              <a:t>Good movement to receive the ball and create space, to play forward</a:t>
            </a:r>
          </a:p>
          <a:p>
            <a:pPr marL="171450" indent="-171450">
              <a:buFont typeface="Arial" panose="020B0604020202020204" pitchFamily="34" charset="0"/>
              <a:buChar char="•"/>
            </a:pPr>
            <a:r>
              <a:rPr lang="en-GB" sz="1200" dirty="0"/>
              <a:t>Quality passing distribution over short, medium and long distances</a:t>
            </a:r>
          </a:p>
          <a:p>
            <a:pPr marL="171450" indent="-171450">
              <a:buFont typeface="Arial" panose="020B0604020202020204" pitchFamily="34" charset="0"/>
              <a:buChar char="•"/>
            </a:pPr>
            <a:r>
              <a:rPr lang="en-GB" sz="1200" dirty="0"/>
              <a:t>Good receiving skills using a variety of surfaces, in both pressured and unpressured situations</a:t>
            </a:r>
          </a:p>
          <a:p>
            <a:pPr marL="171450" indent="-171450">
              <a:buFont typeface="Arial" panose="020B0604020202020204" pitchFamily="34" charset="0"/>
              <a:buChar char="•"/>
            </a:pPr>
            <a:r>
              <a:rPr lang="en-GB" sz="1200" dirty="0"/>
              <a:t>Able to delay opposition attacks and deny opposing players time and space on the ball.</a:t>
            </a:r>
          </a:p>
          <a:p>
            <a:pPr marL="171450" indent="-171450">
              <a:buFont typeface="Arial" panose="020B0604020202020204" pitchFamily="34" charset="0"/>
              <a:buChar char="•"/>
            </a:pPr>
            <a:r>
              <a:rPr lang="en-GB" sz="1200" dirty="0"/>
              <a:t>Support to cover for the left and right midfielders and defenders </a:t>
            </a:r>
          </a:p>
          <a:p>
            <a:pPr marL="171450" indent="-171450">
              <a:buFont typeface="Arial" panose="020B0604020202020204" pitchFamily="34" charset="0"/>
              <a:buChar char="•"/>
            </a:pPr>
            <a:r>
              <a:rPr lang="en-GB" sz="1200" dirty="0"/>
              <a:t>Excellent positioning to block passing lanes into the opposing forward and to protect the defensive unit. </a:t>
            </a:r>
          </a:p>
          <a:p>
            <a:pPr marL="171450" indent="-171450">
              <a:buFont typeface="Arial" panose="020B0604020202020204" pitchFamily="34" charset="0"/>
              <a:buChar char="•"/>
            </a:pPr>
            <a:r>
              <a:rPr lang="en-GB" sz="1200" dirty="0"/>
              <a:t>Good at intercepting and tackling opponents. </a:t>
            </a:r>
          </a:p>
          <a:p>
            <a:pPr marL="171450" indent="-171450">
              <a:buFont typeface="Arial" panose="020B0604020202020204" pitchFamily="34" charset="0"/>
              <a:buChar char="•"/>
            </a:pPr>
            <a:r>
              <a:rPr lang="en-GB" sz="1200" dirty="0"/>
              <a:t>Maintain appropriate angles and distances of support in and out of possession.</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133475"/>
            <a:ext cx="5524499"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Upper body strength to be able to protect the ball and compete with opposing midfielders. </a:t>
            </a:r>
          </a:p>
          <a:p>
            <a:pPr marL="171450" indent="-171450">
              <a:buFont typeface="Arial" panose="020B0604020202020204" pitchFamily="34" charset="0"/>
              <a:buChar char="•"/>
            </a:pPr>
            <a:r>
              <a:rPr lang="en-GB" sz="1200" dirty="0"/>
              <a:t>Power in the legs to be able to get a good leap to challenge aerial balls. </a:t>
            </a:r>
          </a:p>
          <a:p>
            <a:pPr marL="171450" indent="-171450">
              <a:buFont typeface="Arial" panose="020B0604020202020204" pitchFamily="34" charset="0"/>
              <a:buChar char="•"/>
            </a:pPr>
            <a:r>
              <a:rPr lang="en-GB" sz="1200" dirty="0"/>
              <a:t>Cardiovascular fitness, in order to be able to run box to box and deal with the demands of the game. </a:t>
            </a:r>
          </a:p>
          <a:p>
            <a:pPr marL="171450" indent="-171450">
              <a:buFont typeface="Arial" panose="020B0604020202020204" pitchFamily="34" charset="0"/>
              <a:buChar char="•"/>
            </a:pPr>
            <a:r>
              <a:rPr lang="en-GB" sz="1200" dirty="0"/>
              <a:t>Good agility and balance, to change direction quickly. </a:t>
            </a:r>
          </a:p>
          <a:p>
            <a:pPr marL="171450" indent="-171450">
              <a:buFont typeface="Arial" panose="020B0604020202020204" pitchFamily="34" charset="0"/>
              <a:buChar char="•"/>
            </a:pPr>
            <a:r>
              <a:rPr lang="en-GB" sz="1200" dirty="0"/>
              <a:t>Speed to be able to recover their position and to close down and press quickly. </a:t>
            </a:r>
          </a:p>
          <a:p>
            <a:pPr marL="171450" indent="-171450">
              <a:buFont typeface="Arial" panose="020B0604020202020204" pitchFamily="34" charset="0"/>
              <a:buChar char="•"/>
            </a:pPr>
            <a:r>
              <a:rPr lang="en-GB" sz="1200" dirty="0"/>
              <a:t>Able to sprint multiple times in quick succession</a:t>
            </a:r>
          </a:p>
          <a:p>
            <a:pPr marL="171450" indent="-171450">
              <a:buFont typeface="Arial" panose="020B0604020202020204" pitchFamily="34" charset="0"/>
              <a:buChar char="•"/>
            </a:pPr>
            <a:r>
              <a:rPr lang="en-GB" sz="1200" dirty="0"/>
              <a:t>Power in the legs to be able to kick the ball over short, medium and long distances</a:t>
            </a:r>
          </a:p>
          <a:p>
            <a:pPr marL="171450" indent="-171450">
              <a:buFont typeface="Arial" panose="020B0604020202020204" pitchFamily="34" charset="0"/>
              <a:buChar char="•"/>
            </a:pPr>
            <a:r>
              <a:rPr lang="en-GB" sz="1200" dirty="0"/>
              <a:t>Good reaction time, to react quickly to triggers in the game</a:t>
            </a:r>
          </a:p>
          <a:p>
            <a:pPr marL="171450" indent="-171450">
              <a:buFont typeface="Arial" panose="020B0604020202020204" pitchFamily="34" charset="0"/>
              <a:buChar char="•"/>
            </a:pPr>
            <a:r>
              <a:rPr lang="en-GB" sz="1200" dirty="0"/>
              <a:t>Agile, to be able to change direction quickly depending on the flow of the game</a:t>
            </a:r>
          </a:p>
          <a:p>
            <a:endParaRPr lang="en-GB" sz="1200" dirty="0"/>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Determined, as they are the engine room, to protect the defence and start attacks. </a:t>
            </a:r>
          </a:p>
          <a:p>
            <a:pPr marL="171450" indent="-171450">
              <a:buFont typeface="Arial" panose="020B0604020202020204" pitchFamily="34" charset="0"/>
              <a:buChar char="•"/>
            </a:pPr>
            <a:r>
              <a:rPr lang="en-GB" sz="1200" dirty="0"/>
              <a:t>Positive attitude to look to make things happen when in possession of the ball. </a:t>
            </a:r>
          </a:p>
          <a:p>
            <a:pPr marL="171450" indent="-171450">
              <a:buFont typeface="Arial" panose="020B0604020202020204" pitchFamily="34" charset="0"/>
              <a:buChar char="•"/>
            </a:pPr>
            <a:r>
              <a:rPr lang="en-GB" sz="1200" dirty="0"/>
              <a:t>Courage and bravery to block balls into the box or shots at goal. </a:t>
            </a:r>
          </a:p>
          <a:p>
            <a:pPr marL="171450" indent="-171450">
              <a:buFont typeface="Arial" panose="020B0604020202020204" pitchFamily="34" charset="0"/>
              <a:buChar char="•"/>
            </a:pPr>
            <a:r>
              <a:rPr lang="en-GB" sz="1200" dirty="0"/>
              <a:t>Ability to anticipate where the ball is going. </a:t>
            </a:r>
          </a:p>
          <a:p>
            <a:pPr marL="171450" indent="-171450">
              <a:buFont typeface="Arial" panose="020B0604020202020204" pitchFamily="34" charset="0"/>
              <a:buChar char="•"/>
            </a:pPr>
            <a:r>
              <a:rPr lang="en-GB" sz="1200" dirty="0"/>
              <a:t>Able to assess the strengths and weaknesses of the opposing player.</a:t>
            </a:r>
          </a:p>
          <a:p>
            <a:pPr marL="171450" indent="-171450">
              <a:buFont typeface="Arial" panose="020B0604020202020204" pitchFamily="34" charset="0"/>
              <a:buChar char="•"/>
            </a:pPr>
            <a:r>
              <a:rPr lang="en-GB" sz="1200" dirty="0"/>
              <a:t>Good recall to know when to cover for his Wing Back and Centre Back partner.</a:t>
            </a:r>
          </a:p>
          <a:p>
            <a:pPr marL="171450" indent="-171450">
              <a:buFont typeface="Arial" panose="020B0604020202020204" pitchFamily="34" charset="0"/>
              <a:buChar char="•"/>
            </a:pPr>
            <a:r>
              <a:rPr lang="en-GB" sz="1200" dirty="0"/>
              <a:t>Confident in his abilities </a:t>
            </a:r>
          </a:p>
          <a:p>
            <a:pPr marL="171450" indent="-171450">
              <a:buFont typeface="Arial" panose="020B0604020202020204" pitchFamily="34" charset="0"/>
              <a:buChar char="•"/>
            </a:pPr>
            <a:r>
              <a:rPr lang="en-GB" sz="1200" dirty="0"/>
              <a:t>Resilient, so that if he makes a mistake, he is able to bounce back and recover</a:t>
            </a:r>
          </a:p>
          <a:p>
            <a:pPr marL="171450" indent="-171450">
              <a:buFont typeface="Arial" panose="020B0604020202020204" pitchFamily="34" charset="0"/>
              <a:buChar char="•"/>
            </a:pPr>
            <a:r>
              <a:rPr lang="en-GB" sz="1200" dirty="0"/>
              <a:t>Good levels of concentration, to be able to focus and be switched on for the whole game.</a:t>
            </a:r>
          </a:p>
          <a:p>
            <a:pPr marL="171450" indent="-171450">
              <a:buFont typeface="Arial" panose="020B0604020202020204" pitchFamily="34" charset="0"/>
              <a:buChar char="•"/>
            </a:pPr>
            <a:r>
              <a:rPr lang="en-GB" sz="1200" dirty="0"/>
              <a:t>Good at judging the flight of the ball when it is aerial. </a:t>
            </a:r>
          </a:p>
          <a:p>
            <a:pPr marL="171450" indent="-171450">
              <a:buFont typeface="Arial" panose="020B0604020202020204" pitchFamily="34" charset="0"/>
              <a:buChar char="•"/>
            </a:pPr>
            <a:r>
              <a:rPr lang="en-GB" sz="1200" dirty="0"/>
              <a:t>Good at judging when to be patient and when to tackle an opponent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
        <p:nvSpPr>
          <p:cNvPr id="16" name="TextBox 15">
            <a:extLst>
              <a:ext uri="{FF2B5EF4-FFF2-40B4-BE49-F238E27FC236}">
                <a16:creationId xmlns:a16="http://schemas.microsoft.com/office/drawing/2014/main" id="{7FB52863-D554-498D-B6C6-D99478FB26D9}"/>
              </a:ext>
            </a:extLst>
          </p:cNvPr>
          <p:cNvSpPr txBox="1"/>
          <p:nvPr/>
        </p:nvSpPr>
        <p:spPr>
          <a:xfrm>
            <a:off x="6219825" y="4048125"/>
            <a:ext cx="5524499" cy="2246769"/>
          </a:xfrm>
          <a:prstGeom prst="rect">
            <a:avLst/>
          </a:prstGeom>
          <a:noFill/>
        </p:spPr>
        <p:txBody>
          <a:bodyPr wrap="square" rtlCol="0">
            <a:spAutoFit/>
          </a:bodyPr>
          <a:lstStyle/>
          <a:p>
            <a:pPr marL="171450" indent="-171450">
              <a:buFont typeface="Arial" panose="020B0604020202020204" pitchFamily="34" charset="0"/>
              <a:buChar char="•"/>
            </a:pPr>
            <a:r>
              <a:rPr lang="en-GB" sz="1200" dirty="0"/>
              <a:t>Effective communication with team-mates to provide guidance and instructions.</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a:p>
            <a:endParaRPr lang="en-GB" sz="1200" dirty="0"/>
          </a:p>
        </p:txBody>
      </p:sp>
    </p:spTree>
    <p:extLst>
      <p:ext uri="{BB962C8B-B14F-4D97-AF65-F5344CB8AC3E}">
        <p14:creationId xmlns:p14="http://schemas.microsoft.com/office/powerpoint/2010/main" val="2530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D597019F-669A-4DCE-B63B-DB6A753699B0}"/>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Club’s Purpose</a:t>
            </a:r>
          </a:p>
        </p:txBody>
      </p:sp>
      <p:sp>
        <p:nvSpPr>
          <p:cNvPr id="3" name="Text Placeholder 2">
            <a:extLst>
              <a:ext uri="{FF2B5EF4-FFF2-40B4-BE49-F238E27FC236}">
                <a16:creationId xmlns:a16="http://schemas.microsoft.com/office/drawing/2014/main" id="{8E2DBFF1-88B9-491A-B936-5FE58116EEE7}"/>
              </a:ext>
            </a:extLst>
          </p:cNvPr>
          <p:cNvSpPr>
            <a:spLocks noGrp="1"/>
          </p:cNvSpPr>
          <p:nvPr>
            <p:ph type="body" idx="1"/>
          </p:nvPr>
        </p:nvSpPr>
        <p:spPr>
          <a:xfrm>
            <a:off x="835024" y="3809999"/>
            <a:ext cx="7025753" cy="1012778"/>
          </a:xfrm>
        </p:spPr>
        <p:txBody>
          <a:bodyPr vert="horz" lIns="91440" tIns="45720" rIns="91440" bIns="45720" rtlCol="0">
            <a:normAutofit/>
          </a:bodyPr>
          <a:lstStyle/>
          <a:p>
            <a:r>
              <a:rPr lang="en-US" sz="2200" kern="1200" dirty="0">
                <a:solidFill>
                  <a:schemeClr val="bg1"/>
                </a:solidFill>
                <a:latin typeface="+mn-lt"/>
                <a:ea typeface="+mn-ea"/>
                <a:cs typeface="+mn-cs"/>
              </a:rPr>
              <a:t>The following section describes the purpose of North West London Jets. This includes why the Club was founded and why the Club continues to exist today. </a:t>
            </a:r>
          </a:p>
        </p:txBody>
      </p:sp>
    </p:spTree>
    <p:extLst>
      <p:ext uri="{BB962C8B-B14F-4D97-AF65-F5344CB8AC3E}">
        <p14:creationId xmlns:p14="http://schemas.microsoft.com/office/powerpoint/2010/main" val="3970964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Left / Right Winger</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52987"/>
            <a:ext cx="5505450" cy="2604613"/>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52987"/>
            <a:ext cx="5505450" cy="260461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590550" y="1042511"/>
            <a:ext cx="5610226"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Creativity on the ball to beat opponents</a:t>
            </a:r>
          </a:p>
          <a:p>
            <a:pPr marL="171450" indent="-171450">
              <a:buFont typeface="Arial" panose="020B0604020202020204" pitchFamily="34" charset="0"/>
              <a:buChar char="•"/>
            </a:pPr>
            <a:r>
              <a:rPr lang="en-GB" sz="1200" dirty="0"/>
              <a:t>Quality dribbling to exploit space</a:t>
            </a:r>
          </a:p>
          <a:p>
            <a:pPr marL="171450" indent="-171450">
              <a:buFont typeface="Arial" panose="020B0604020202020204" pitchFamily="34" charset="0"/>
              <a:buChar char="•"/>
            </a:pPr>
            <a:r>
              <a:rPr lang="en-GB" sz="1200" dirty="0"/>
              <a:t>Movement to receive the ball and create space</a:t>
            </a:r>
          </a:p>
          <a:p>
            <a:pPr marL="171450" indent="-171450">
              <a:buFont typeface="Arial" panose="020B0604020202020204" pitchFamily="34" charset="0"/>
              <a:buChar char="•"/>
            </a:pPr>
            <a:r>
              <a:rPr lang="en-GB" sz="1200" dirty="0"/>
              <a:t>Quality passes over short, medium and long term distances.</a:t>
            </a:r>
          </a:p>
          <a:p>
            <a:pPr marL="171450" indent="-171450">
              <a:buFont typeface="Arial" panose="020B0604020202020204" pitchFamily="34" charset="0"/>
              <a:buChar char="•"/>
            </a:pPr>
            <a:r>
              <a:rPr lang="en-GB" sz="1200" dirty="0"/>
              <a:t>Good receiving skills using a variety of surfaces (Chest, Thigh, Inside, Lace and Outside of the boot)</a:t>
            </a:r>
          </a:p>
          <a:p>
            <a:pPr marL="171450" indent="-171450">
              <a:buFont typeface="Arial" panose="020B0604020202020204" pitchFamily="34" charset="0"/>
              <a:buChar char="•"/>
            </a:pPr>
            <a:r>
              <a:rPr lang="en-GB" sz="1200" dirty="0"/>
              <a:t>Able to receive the ball on the backfoot, to play forward</a:t>
            </a:r>
          </a:p>
          <a:p>
            <a:pPr marL="171450" indent="-171450">
              <a:buFont typeface="Arial" panose="020B0604020202020204" pitchFamily="34" charset="0"/>
              <a:buChar char="•"/>
            </a:pPr>
            <a:r>
              <a:rPr lang="en-GB" sz="1200" dirty="0"/>
              <a:t>Effective shooting technique in and around the penalty area using the Lace, Inside and Outside of the boot.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Maintain appropriate angles and distances of support when in and out of possession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Quality crossing delivery when in the final third of the pitch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Good positioning to block passes into the opposing wide midfielders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Able to close down and press opposing players into traps to regain possession. .</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085850"/>
            <a:ext cx="5524499"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Upper body strength to be able to protect the ball and compete with opposing midfielders. </a:t>
            </a:r>
          </a:p>
          <a:p>
            <a:pPr marL="171450" indent="-171450">
              <a:buFont typeface="Arial" panose="020B0604020202020204" pitchFamily="34" charset="0"/>
              <a:buChar char="•"/>
            </a:pPr>
            <a:r>
              <a:rPr lang="en-GB" sz="1200" dirty="0"/>
              <a:t>Power in the legs to be able to get a good leap to challenge aerial balls. </a:t>
            </a:r>
          </a:p>
          <a:p>
            <a:pPr marL="171450" indent="-171450">
              <a:buFont typeface="Arial" panose="020B0604020202020204" pitchFamily="34" charset="0"/>
              <a:buChar char="•"/>
            </a:pPr>
            <a:r>
              <a:rPr lang="en-GB" sz="1200" dirty="0"/>
              <a:t>Cardiovascular fitness, in order to be able to run box to box and deal with the demands of the game. </a:t>
            </a:r>
          </a:p>
          <a:p>
            <a:pPr marL="171450" indent="-171450">
              <a:buFont typeface="Arial" panose="020B0604020202020204" pitchFamily="34" charset="0"/>
              <a:buChar char="•"/>
            </a:pPr>
            <a:r>
              <a:rPr lang="en-GB" sz="1200" dirty="0"/>
              <a:t>Good agility and balance, to change direction quickly. </a:t>
            </a:r>
          </a:p>
          <a:p>
            <a:pPr marL="171450" indent="-171450">
              <a:buFont typeface="Arial" panose="020B0604020202020204" pitchFamily="34" charset="0"/>
              <a:buChar char="•"/>
            </a:pPr>
            <a:r>
              <a:rPr lang="en-GB" sz="1200" dirty="0"/>
              <a:t>Speed to be able to recover their position and to close down and press quickly. </a:t>
            </a:r>
          </a:p>
          <a:p>
            <a:pPr marL="171450" indent="-171450">
              <a:buFont typeface="Arial" panose="020B0604020202020204" pitchFamily="34" charset="0"/>
              <a:buChar char="•"/>
            </a:pPr>
            <a:r>
              <a:rPr lang="en-GB" sz="1200" dirty="0"/>
              <a:t>Able to sprint multiple times in quick succession</a:t>
            </a:r>
          </a:p>
          <a:p>
            <a:pPr marL="171450" indent="-171450">
              <a:buFont typeface="Arial" panose="020B0604020202020204" pitchFamily="34" charset="0"/>
              <a:buChar char="•"/>
            </a:pPr>
            <a:r>
              <a:rPr lang="en-GB" sz="1200" dirty="0"/>
              <a:t>Power in the legs to be able to kick the ball over short, medium and long distances</a:t>
            </a:r>
          </a:p>
          <a:p>
            <a:pPr marL="171450" indent="-171450">
              <a:buFont typeface="Arial" panose="020B0604020202020204" pitchFamily="34" charset="0"/>
              <a:buChar char="•"/>
            </a:pPr>
            <a:r>
              <a:rPr lang="en-GB" sz="1200" dirty="0"/>
              <a:t>Good reaction time, to react quickly to triggers in the game</a:t>
            </a:r>
          </a:p>
          <a:p>
            <a:pPr marL="171450" indent="-171450">
              <a:buFont typeface="Arial" panose="020B0604020202020204" pitchFamily="34" charset="0"/>
              <a:buChar char="•"/>
            </a:pPr>
            <a:r>
              <a:rPr lang="en-GB" sz="1200" dirty="0"/>
              <a:t>Agile, to be able to change direction quickly depending on the flow of the game</a:t>
            </a:r>
          </a:p>
          <a:p>
            <a:endParaRPr lang="en-GB" sz="1200" dirty="0"/>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Determined to create and / or convert goalscoring chances. </a:t>
            </a:r>
          </a:p>
          <a:p>
            <a:pPr marL="171450" indent="-171450">
              <a:buFont typeface="Arial" panose="020B0604020202020204" pitchFamily="34" charset="0"/>
              <a:buChar char="•"/>
            </a:pPr>
            <a:r>
              <a:rPr lang="en-GB" sz="1200" dirty="0"/>
              <a:t>Positive attitude to look to drive forward and create opportunities when in possession of the ball. </a:t>
            </a:r>
          </a:p>
          <a:p>
            <a:pPr marL="171450" indent="-171450">
              <a:buFont typeface="Arial" panose="020B0604020202020204" pitchFamily="34" charset="0"/>
              <a:buChar char="•"/>
            </a:pPr>
            <a:r>
              <a:rPr lang="en-GB" sz="1200" dirty="0"/>
              <a:t>Confident to be able to beat opponents when one vs one. </a:t>
            </a:r>
          </a:p>
          <a:p>
            <a:pPr marL="171450" indent="-171450">
              <a:buFont typeface="Arial" panose="020B0604020202020204" pitchFamily="34" charset="0"/>
              <a:buChar char="•"/>
            </a:pPr>
            <a:r>
              <a:rPr lang="en-GB" sz="1200" dirty="0"/>
              <a:t>Able to assess the strengths and weaknesses of the opposing player.</a:t>
            </a:r>
          </a:p>
          <a:p>
            <a:pPr marL="171450" indent="-171450">
              <a:buFont typeface="Arial" panose="020B0604020202020204" pitchFamily="34" charset="0"/>
              <a:buChar char="•"/>
            </a:pPr>
            <a:r>
              <a:rPr lang="en-GB" sz="1200" dirty="0"/>
              <a:t>Selfless work rate to be willing to run up and down the pitch, even if there is no positive outcome. </a:t>
            </a:r>
          </a:p>
          <a:p>
            <a:pPr marL="171450" indent="-171450">
              <a:buFont typeface="Arial" panose="020B0604020202020204" pitchFamily="34" charset="0"/>
              <a:buChar char="•"/>
            </a:pPr>
            <a:r>
              <a:rPr lang="en-GB" sz="1200" dirty="0"/>
              <a:t>Resilient, so that if he makes a mistake, he is able to bounce back and recover</a:t>
            </a:r>
          </a:p>
          <a:p>
            <a:pPr marL="171450" indent="-171450">
              <a:buFont typeface="Arial" panose="020B0604020202020204" pitchFamily="34" charset="0"/>
              <a:buChar char="•"/>
            </a:pPr>
            <a:r>
              <a:rPr lang="en-GB" sz="1200" dirty="0"/>
              <a:t>Good levels of concentration, to be able to focus and be switched on for the whole game and able to react to triggers in the game.</a:t>
            </a:r>
          </a:p>
          <a:p>
            <a:pPr marL="171450" indent="-171450">
              <a:buFont typeface="Arial" panose="020B0604020202020204" pitchFamily="34" charset="0"/>
              <a:buChar char="•"/>
            </a:pPr>
            <a:r>
              <a:rPr lang="en-GB" sz="1200" dirty="0"/>
              <a:t>Good at judging the flight of the ball when it is aerial. </a:t>
            </a:r>
          </a:p>
          <a:p>
            <a:pPr marL="171450" indent="-171450">
              <a:buFont typeface="Arial" panose="020B0604020202020204" pitchFamily="34" charset="0"/>
              <a:buChar char="•"/>
            </a:pPr>
            <a:r>
              <a:rPr lang="en-GB" sz="1200" dirty="0"/>
              <a:t>Good at judging when to be patient and when to tackle an opponent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
        <p:nvSpPr>
          <p:cNvPr id="16" name="TextBox 15">
            <a:extLst>
              <a:ext uri="{FF2B5EF4-FFF2-40B4-BE49-F238E27FC236}">
                <a16:creationId xmlns:a16="http://schemas.microsoft.com/office/drawing/2014/main" id="{7FB52863-D554-498D-B6C6-D99478FB26D9}"/>
              </a:ext>
            </a:extLst>
          </p:cNvPr>
          <p:cNvSpPr txBox="1"/>
          <p:nvPr/>
        </p:nvSpPr>
        <p:spPr>
          <a:xfrm>
            <a:off x="6219825" y="4048125"/>
            <a:ext cx="5524499" cy="2246769"/>
          </a:xfrm>
          <a:prstGeom prst="rect">
            <a:avLst/>
          </a:prstGeom>
          <a:noFill/>
        </p:spPr>
        <p:txBody>
          <a:bodyPr wrap="square" rtlCol="0">
            <a:spAutoFit/>
          </a:bodyPr>
          <a:lstStyle/>
          <a:p>
            <a:pPr marL="171450" indent="-171450">
              <a:buFont typeface="Arial" panose="020B0604020202020204" pitchFamily="34" charset="0"/>
              <a:buChar char="•"/>
            </a:pPr>
            <a:r>
              <a:rPr lang="en-GB" sz="1200" dirty="0"/>
              <a:t>Effective communication with team-mates to provide guidance and instructions.</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a:p>
            <a:endParaRPr lang="en-GB" sz="1200" dirty="0"/>
          </a:p>
        </p:txBody>
      </p:sp>
    </p:spTree>
    <p:extLst>
      <p:ext uri="{BB962C8B-B14F-4D97-AF65-F5344CB8AC3E}">
        <p14:creationId xmlns:p14="http://schemas.microsoft.com/office/powerpoint/2010/main" val="2488215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Central Attacking Midfield</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52987"/>
            <a:ext cx="5505450" cy="2604613"/>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52987"/>
            <a:ext cx="5505450" cy="260461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600075" y="1047185"/>
            <a:ext cx="5610226"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Creativity on the ball to beat opponents</a:t>
            </a:r>
          </a:p>
          <a:p>
            <a:pPr marL="171450" indent="-171450">
              <a:buFont typeface="Arial" panose="020B0604020202020204" pitchFamily="34" charset="0"/>
              <a:buChar char="•"/>
            </a:pPr>
            <a:r>
              <a:rPr lang="en-GB" sz="1200" dirty="0"/>
              <a:t>Quality dribbling to exploit space</a:t>
            </a:r>
          </a:p>
          <a:p>
            <a:pPr marL="171450" indent="-171450">
              <a:buFont typeface="Arial" panose="020B0604020202020204" pitchFamily="34" charset="0"/>
              <a:buChar char="•"/>
            </a:pPr>
            <a:r>
              <a:rPr lang="en-GB" sz="1200" dirty="0"/>
              <a:t>Effective movement to receive the ball and create space</a:t>
            </a:r>
          </a:p>
          <a:p>
            <a:pPr marL="171450" indent="-171450">
              <a:buFont typeface="Arial" panose="020B0604020202020204" pitchFamily="34" charset="0"/>
              <a:buChar char="•"/>
            </a:pPr>
            <a:r>
              <a:rPr lang="en-GB" sz="1200" dirty="0"/>
              <a:t>Quality passes over short, medium and long term distances.</a:t>
            </a:r>
          </a:p>
          <a:p>
            <a:pPr marL="171450" indent="-171450">
              <a:buFont typeface="Arial" panose="020B0604020202020204" pitchFamily="34" charset="0"/>
              <a:buChar char="•"/>
            </a:pPr>
            <a:r>
              <a:rPr lang="en-GB" sz="1200" dirty="0"/>
              <a:t>Good receiving skills using a variety of surfaces (Chest, Thigh, Inside, Lace and Outside of the boot)</a:t>
            </a:r>
          </a:p>
          <a:p>
            <a:pPr marL="171450" indent="-171450">
              <a:buFont typeface="Arial" panose="020B0604020202020204" pitchFamily="34" charset="0"/>
              <a:buChar char="•"/>
            </a:pPr>
            <a:r>
              <a:rPr lang="en-GB" sz="1200" dirty="0"/>
              <a:t>Able to receive the ball on the backfoot, to play forward</a:t>
            </a:r>
          </a:p>
          <a:p>
            <a:pPr marL="171450" indent="-171450">
              <a:buFont typeface="Arial" panose="020B0604020202020204" pitchFamily="34" charset="0"/>
              <a:buChar char="•"/>
            </a:pPr>
            <a:r>
              <a:rPr lang="en-GB" sz="1200" dirty="0"/>
              <a:t>Effective shooting technique in and around the penalty area using the Lace, Inside and Outside of the boot.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Maintain appropriate angles and distances of support when in and out of possession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Quality Attacking Headers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Closing down and pressing an opponent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Quality at tackling an opponent</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085850"/>
            <a:ext cx="5524499"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Upper body strength to be able to protect the ball and compete with opposing midfielders. </a:t>
            </a:r>
          </a:p>
          <a:p>
            <a:pPr marL="171450" indent="-171450">
              <a:buFont typeface="Arial" panose="020B0604020202020204" pitchFamily="34" charset="0"/>
              <a:buChar char="•"/>
            </a:pPr>
            <a:r>
              <a:rPr lang="en-GB" sz="1200" dirty="0"/>
              <a:t>Power in the legs to be able to get a good leap to challenge aerial balls. </a:t>
            </a:r>
          </a:p>
          <a:p>
            <a:pPr marL="171450" indent="-171450">
              <a:buFont typeface="Arial" panose="020B0604020202020204" pitchFamily="34" charset="0"/>
              <a:buChar char="•"/>
            </a:pPr>
            <a:r>
              <a:rPr lang="en-GB" sz="1200" dirty="0"/>
              <a:t>Cardiovascular fitness, in order to be able to run box to box and deal with the demands of the game. </a:t>
            </a:r>
          </a:p>
          <a:p>
            <a:pPr marL="171450" indent="-171450">
              <a:buFont typeface="Arial" panose="020B0604020202020204" pitchFamily="34" charset="0"/>
              <a:buChar char="•"/>
            </a:pPr>
            <a:r>
              <a:rPr lang="en-GB" sz="1200" dirty="0"/>
              <a:t>Good agility and balance, to change direction quickly. </a:t>
            </a:r>
          </a:p>
          <a:p>
            <a:pPr marL="171450" indent="-171450">
              <a:buFont typeface="Arial" panose="020B0604020202020204" pitchFamily="34" charset="0"/>
              <a:buChar char="•"/>
            </a:pPr>
            <a:r>
              <a:rPr lang="en-GB" sz="1200" dirty="0"/>
              <a:t>Speed to be able to recover their position and to close down and press quickly. </a:t>
            </a:r>
          </a:p>
          <a:p>
            <a:pPr marL="171450" indent="-171450">
              <a:buFont typeface="Arial" panose="020B0604020202020204" pitchFamily="34" charset="0"/>
              <a:buChar char="•"/>
            </a:pPr>
            <a:r>
              <a:rPr lang="en-GB" sz="1200" dirty="0"/>
              <a:t>Able to sprint multiple times in quick succession</a:t>
            </a:r>
          </a:p>
          <a:p>
            <a:pPr marL="171450" indent="-171450">
              <a:buFont typeface="Arial" panose="020B0604020202020204" pitchFamily="34" charset="0"/>
              <a:buChar char="•"/>
            </a:pPr>
            <a:r>
              <a:rPr lang="en-GB" sz="1200" dirty="0"/>
              <a:t>Power in the legs to be able to kick the ball over short, medium and long distances</a:t>
            </a:r>
          </a:p>
          <a:p>
            <a:pPr marL="171450" indent="-171450">
              <a:buFont typeface="Arial" panose="020B0604020202020204" pitchFamily="34" charset="0"/>
              <a:buChar char="•"/>
            </a:pPr>
            <a:r>
              <a:rPr lang="en-GB" sz="1200" dirty="0"/>
              <a:t>Good reaction time, to react quickly to triggers in the game</a:t>
            </a:r>
          </a:p>
          <a:p>
            <a:pPr marL="171450" indent="-171450">
              <a:buFont typeface="Arial" panose="020B0604020202020204" pitchFamily="34" charset="0"/>
              <a:buChar char="•"/>
            </a:pPr>
            <a:r>
              <a:rPr lang="en-GB" sz="1200" dirty="0"/>
              <a:t>Agile, to be able to change direction quickly depending on the flow of the game</a:t>
            </a:r>
          </a:p>
          <a:p>
            <a:endParaRPr lang="en-GB" sz="1200" dirty="0"/>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Determined to create and / or convert goalscoring chances. </a:t>
            </a:r>
          </a:p>
          <a:p>
            <a:pPr marL="171450" indent="-171450">
              <a:buFont typeface="Arial" panose="020B0604020202020204" pitchFamily="34" charset="0"/>
              <a:buChar char="•"/>
            </a:pPr>
            <a:r>
              <a:rPr lang="en-GB" sz="1200" dirty="0"/>
              <a:t>Positive attitude to look to drive forward and create opportunities when in possession of the ball. </a:t>
            </a:r>
          </a:p>
          <a:p>
            <a:pPr marL="171450" indent="-171450">
              <a:buFont typeface="Arial" panose="020B0604020202020204" pitchFamily="34" charset="0"/>
              <a:buChar char="•"/>
            </a:pPr>
            <a:r>
              <a:rPr lang="en-GB" sz="1200" dirty="0"/>
              <a:t>Confident to be able to beat opponents when one vs one. </a:t>
            </a:r>
          </a:p>
          <a:p>
            <a:pPr marL="171450" indent="-171450">
              <a:buFont typeface="Arial" panose="020B0604020202020204" pitchFamily="34" charset="0"/>
              <a:buChar char="•"/>
            </a:pPr>
            <a:r>
              <a:rPr lang="en-GB" sz="1200" dirty="0"/>
              <a:t>Able to assess the strengths and weaknesses of the opposing player.</a:t>
            </a:r>
          </a:p>
          <a:p>
            <a:pPr marL="171450" indent="-171450">
              <a:buFont typeface="Arial" panose="020B0604020202020204" pitchFamily="34" charset="0"/>
              <a:buChar char="•"/>
            </a:pPr>
            <a:r>
              <a:rPr lang="en-GB" sz="1200" dirty="0"/>
              <a:t>Selfless work rate to be willing to run up and down the pitch, even if there is no positive outcome. </a:t>
            </a:r>
          </a:p>
          <a:p>
            <a:pPr marL="171450" indent="-171450">
              <a:buFont typeface="Arial" panose="020B0604020202020204" pitchFamily="34" charset="0"/>
              <a:buChar char="•"/>
            </a:pPr>
            <a:r>
              <a:rPr lang="en-GB" sz="1200" dirty="0"/>
              <a:t>Resilient, so that if he makes a mistake, he is able to bounce back and recover</a:t>
            </a:r>
          </a:p>
          <a:p>
            <a:pPr marL="171450" indent="-171450">
              <a:buFont typeface="Arial" panose="020B0604020202020204" pitchFamily="34" charset="0"/>
              <a:buChar char="•"/>
            </a:pPr>
            <a:r>
              <a:rPr lang="en-GB" sz="1200" dirty="0"/>
              <a:t>Good levels of concentration, to be able to focus and be switched on for the whole game  and able to react to triggers in the game.</a:t>
            </a:r>
          </a:p>
          <a:p>
            <a:pPr marL="171450" indent="-171450">
              <a:buFont typeface="Arial" panose="020B0604020202020204" pitchFamily="34" charset="0"/>
              <a:buChar char="•"/>
            </a:pPr>
            <a:r>
              <a:rPr lang="en-GB" sz="1200" dirty="0"/>
              <a:t>Positive attitude to look to drive forward and create opportunities when in possession of the ball. </a:t>
            </a:r>
          </a:p>
          <a:p>
            <a:pPr marL="171450" indent="-171450">
              <a:buFont typeface="Arial" panose="020B0604020202020204" pitchFamily="34" charset="0"/>
              <a:buChar char="•"/>
            </a:pPr>
            <a:r>
              <a:rPr lang="en-GB" sz="1200" dirty="0"/>
              <a:t>Good at judging the flight of the ball when it is aerial. </a:t>
            </a:r>
          </a:p>
        </p:txBody>
      </p:sp>
      <p:sp>
        <p:nvSpPr>
          <p:cNvPr id="16" name="TextBox 15">
            <a:extLst>
              <a:ext uri="{FF2B5EF4-FFF2-40B4-BE49-F238E27FC236}">
                <a16:creationId xmlns:a16="http://schemas.microsoft.com/office/drawing/2014/main" id="{7FB52863-D554-498D-B6C6-D99478FB26D9}"/>
              </a:ext>
            </a:extLst>
          </p:cNvPr>
          <p:cNvSpPr txBox="1"/>
          <p:nvPr/>
        </p:nvSpPr>
        <p:spPr>
          <a:xfrm>
            <a:off x="6200776" y="4048125"/>
            <a:ext cx="5524499" cy="2246769"/>
          </a:xfrm>
          <a:prstGeom prst="rect">
            <a:avLst/>
          </a:prstGeom>
          <a:noFill/>
        </p:spPr>
        <p:txBody>
          <a:bodyPr wrap="square" rtlCol="0">
            <a:spAutoFit/>
          </a:bodyPr>
          <a:lstStyle/>
          <a:p>
            <a:pPr marL="171450" indent="-171450">
              <a:buFont typeface="Arial" panose="020B0604020202020204" pitchFamily="34" charset="0"/>
              <a:buChar char="•"/>
            </a:pPr>
            <a:r>
              <a:rPr lang="en-GB" sz="1200" dirty="0"/>
              <a:t>Effective communication with team-mates to provide guidance and instructions.</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a:p>
            <a:endParaRPr lang="en-GB" sz="1200" dirty="0"/>
          </a:p>
        </p:txBody>
      </p:sp>
    </p:spTree>
    <p:extLst>
      <p:ext uri="{BB962C8B-B14F-4D97-AF65-F5344CB8AC3E}">
        <p14:creationId xmlns:p14="http://schemas.microsoft.com/office/powerpoint/2010/main" val="42350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3AD84-7B71-4A2F-A2C8-5926F7025564}"/>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Striker</a:t>
            </a:r>
          </a:p>
        </p:txBody>
      </p:sp>
      <p:sp>
        <p:nvSpPr>
          <p:cNvPr id="5" name="Rectangle 4">
            <a:extLst>
              <a:ext uri="{FF2B5EF4-FFF2-40B4-BE49-F238E27FC236}">
                <a16:creationId xmlns:a16="http://schemas.microsoft.com/office/drawing/2014/main" id="{6754028A-9892-48EE-9BF3-28469875F719}"/>
              </a:ext>
            </a:extLst>
          </p:cNvPr>
          <p:cNvSpPr/>
          <p:nvPr/>
        </p:nvSpPr>
        <p:spPr>
          <a:xfrm>
            <a:off x="590550" y="1052987"/>
            <a:ext cx="5505450" cy="2604613"/>
          </a:xfrm>
          <a:prstGeom prst="rect">
            <a:avLst/>
          </a:prstGeom>
          <a:solidFill>
            <a:srgbClr val="F45A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6129C8-9584-4052-BF8B-E9571E5116D7}"/>
              </a:ext>
            </a:extLst>
          </p:cNvPr>
          <p:cNvSpPr/>
          <p:nvPr/>
        </p:nvSpPr>
        <p:spPr>
          <a:xfrm>
            <a:off x="590550" y="4048125"/>
            <a:ext cx="5505450" cy="2514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C19EA85-1781-4A88-A0E4-E992A6F114EC}"/>
              </a:ext>
            </a:extLst>
          </p:cNvPr>
          <p:cNvSpPr/>
          <p:nvPr/>
        </p:nvSpPr>
        <p:spPr>
          <a:xfrm>
            <a:off x="6219825" y="1052987"/>
            <a:ext cx="5505450" cy="260461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E435382-88C4-444B-8BCD-C085473543D0}"/>
              </a:ext>
            </a:extLst>
          </p:cNvPr>
          <p:cNvSpPr/>
          <p:nvPr/>
        </p:nvSpPr>
        <p:spPr>
          <a:xfrm>
            <a:off x="6219825" y="4048125"/>
            <a:ext cx="5505450" cy="2514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5F5A29A-BB89-4511-8552-451639A810C3}"/>
              </a:ext>
            </a:extLst>
          </p:cNvPr>
          <p:cNvSpPr txBox="1"/>
          <p:nvPr/>
        </p:nvSpPr>
        <p:spPr>
          <a:xfrm>
            <a:off x="666750" y="723900"/>
            <a:ext cx="5381626" cy="369332"/>
          </a:xfrm>
          <a:prstGeom prst="rect">
            <a:avLst/>
          </a:prstGeom>
          <a:noFill/>
        </p:spPr>
        <p:txBody>
          <a:bodyPr wrap="square" rtlCol="0">
            <a:spAutoFit/>
          </a:bodyPr>
          <a:lstStyle/>
          <a:p>
            <a:pPr algn="ctr"/>
            <a:r>
              <a:rPr lang="en-GB" b="1" dirty="0"/>
              <a:t>Technical / Tactical</a:t>
            </a:r>
          </a:p>
        </p:txBody>
      </p:sp>
      <p:sp>
        <p:nvSpPr>
          <p:cNvPr id="10" name="TextBox 9">
            <a:extLst>
              <a:ext uri="{FF2B5EF4-FFF2-40B4-BE49-F238E27FC236}">
                <a16:creationId xmlns:a16="http://schemas.microsoft.com/office/drawing/2014/main" id="{355862CB-1EDB-48FE-9B31-4B5EED891250}"/>
              </a:ext>
            </a:extLst>
          </p:cNvPr>
          <p:cNvSpPr txBox="1"/>
          <p:nvPr/>
        </p:nvSpPr>
        <p:spPr>
          <a:xfrm>
            <a:off x="6200776" y="773668"/>
            <a:ext cx="5381626" cy="369332"/>
          </a:xfrm>
          <a:prstGeom prst="rect">
            <a:avLst/>
          </a:prstGeom>
          <a:noFill/>
        </p:spPr>
        <p:txBody>
          <a:bodyPr wrap="square" rtlCol="0">
            <a:spAutoFit/>
          </a:bodyPr>
          <a:lstStyle/>
          <a:p>
            <a:pPr algn="ctr"/>
            <a:r>
              <a:rPr lang="en-GB" b="1" dirty="0"/>
              <a:t>Physical</a:t>
            </a:r>
          </a:p>
        </p:txBody>
      </p:sp>
      <p:sp>
        <p:nvSpPr>
          <p:cNvPr id="11" name="TextBox 10">
            <a:extLst>
              <a:ext uri="{FF2B5EF4-FFF2-40B4-BE49-F238E27FC236}">
                <a16:creationId xmlns:a16="http://schemas.microsoft.com/office/drawing/2014/main" id="{F229C839-2583-4792-8CFD-3E878CCDD743}"/>
              </a:ext>
            </a:extLst>
          </p:cNvPr>
          <p:cNvSpPr txBox="1"/>
          <p:nvPr/>
        </p:nvSpPr>
        <p:spPr>
          <a:xfrm>
            <a:off x="590550" y="3707368"/>
            <a:ext cx="5381626" cy="369332"/>
          </a:xfrm>
          <a:prstGeom prst="rect">
            <a:avLst/>
          </a:prstGeom>
          <a:noFill/>
        </p:spPr>
        <p:txBody>
          <a:bodyPr wrap="square" rtlCol="0">
            <a:spAutoFit/>
          </a:bodyPr>
          <a:lstStyle/>
          <a:p>
            <a:pPr algn="ctr"/>
            <a:r>
              <a:rPr lang="en-GB" b="1" dirty="0"/>
              <a:t>Psychological</a:t>
            </a:r>
          </a:p>
        </p:txBody>
      </p:sp>
      <p:sp>
        <p:nvSpPr>
          <p:cNvPr id="12" name="TextBox 11">
            <a:extLst>
              <a:ext uri="{FF2B5EF4-FFF2-40B4-BE49-F238E27FC236}">
                <a16:creationId xmlns:a16="http://schemas.microsoft.com/office/drawing/2014/main" id="{989A419D-8F2F-44DB-B3BC-66177702140E}"/>
              </a:ext>
            </a:extLst>
          </p:cNvPr>
          <p:cNvSpPr txBox="1"/>
          <p:nvPr/>
        </p:nvSpPr>
        <p:spPr>
          <a:xfrm>
            <a:off x="6343649" y="3707368"/>
            <a:ext cx="5381626" cy="369332"/>
          </a:xfrm>
          <a:prstGeom prst="rect">
            <a:avLst/>
          </a:prstGeom>
          <a:noFill/>
        </p:spPr>
        <p:txBody>
          <a:bodyPr wrap="square" rtlCol="0">
            <a:spAutoFit/>
          </a:bodyPr>
          <a:lstStyle/>
          <a:p>
            <a:pPr algn="ctr"/>
            <a:r>
              <a:rPr lang="en-GB" b="1" dirty="0"/>
              <a:t>Social</a:t>
            </a:r>
          </a:p>
        </p:txBody>
      </p:sp>
      <p:sp>
        <p:nvSpPr>
          <p:cNvPr id="13" name="TextBox 12">
            <a:extLst>
              <a:ext uri="{FF2B5EF4-FFF2-40B4-BE49-F238E27FC236}">
                <a16:creationId xmlns:a16="http://schemas.microsoft.com/office/drawing/2014/main" id="{137574E9-FBE1-4F12-9DF2-1AED743D4082}"/>
              </a:ext>
            </a:extLst>
          </p:cNvPr>
          <p:cNvSpPr txBox="1"/>
          <p:nvPr/>
        </p:nvSpPr>
        <p:spPr>
          <a:xfrm>
            <a:off x="590550" y="1042511"/>
            <a:ext cx="5467353"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Good timing of runs in behind the opposition’s defensive line</a:t>
            </a:r>
          </a:p>
          <a:p>
            <a:pPr marL="171450" indent="-171450">
              <a:buFont typeface="Arial" panose="020B0604020202020204" pitchFamily="34" charset="0"/>
              <a:buChar char="•"/>
            </a:pPr>
            <a:r>
              <a:rPr lang="en-GB" sz="1200" dirty="0"/>
              <a:t>Quality Movement to receive the ball and create space</a:t>
            </a:r>
          </a:p>
          <a:p>
            <a:pPr marL="171450" indent="-171450">
              <a:buFont typeface="Arial" panose="020B0604020202020204" pitchFamily="34" charset="0"/>
              <a:buChar char="•"/>
            </a:pPr>
            <a:r>
              <a:rPr lang="en-GB" sz="1200" dirty="0"/>
              <a:t>Good passing technique to combine with midfielders and strike partners. </a:t>
            </a:r>
          </a:p>
          <a:p>
            <a:pPr marL="171450" indent="-171450">
              <a:buFont typeface="Arial" panose="020B0604020202020204" pitchFamily="34" charset="0"/>
              <a:buChar char="•"/>
            </a:pPr>
            <a:r>
              <a:rPr lang="en-GB" sz="1200" dirty="0"/>
              <a:t>Effective shooting technique in and around the penalty area, using the Lace, Inside and Outside of the boot.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Quality Attacking Headers</a:t>
            </a:r>
          </a:p>
          <a:p>
            <a:pPr marL="171450" indent="-171450">
              <a:buFont typeface="Arial" panose="020B0604020202020204" pitchFamily="34" charset="0"/>
              <a:buChar char="•"/>
            </a:pPr>
            <a:r>
              <a:rPr lang="en-GB" sz="1200" dirty="0"/>
              <a:t>Good receiving skills using a variety of surfaces (Chest, Thigh, Inside, Lace and Outside of the boot)</a:t>
            </a:r>
          </a:p>
          <a:p>
            <a:pPr marL="171450" indent="-171450">
              <a:buFont typeface="Arial" panose="020B0604020202020204" pitchFamily="34" charset="0"/>
              <a:buChar char="•"/>
            </a:pPr>
            <a:r>
              <a:rPr lang="en-GB" sz="1200" dirty="0"/>
              <a:t>Quality dribbling to exploit space</a:t>
            </a:r>
          </a:p>
          <a:p>
            <a:pPr marL="171450" indent="-171450">
              <a:buFont typeface="Arial" panose="020B0604020202020204" pitchFamily="34" charset="0"/>
              <a:buChar char="•"/>
            </a:pPr>
            <a:r>
              <a:rPr lang="en-GB" sz="1200" dirty="0"/>
              <a:t>Creativity to manipulate the ball to beat opponents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Maintains appropriate angles and distances of support when in and out of possession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Closing down and pressing an opponent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Quality at tackling an opponent</a:t>
            </a:r>
          </a:p>
        </p:txBody>
      </p:sp>
      <p:sp>
        <p:nvSpPr>
          <p:cNvPr id="14" name="TextBox 13">
            <a:extLst>
              <a:ext uri="{FF2B5EF4-FFF2-40B4-BE49-F238E27FC236}">
                <a16:creationId xmlns:a16="http://schemas.microsoft.com/office/drawing/2014/main" id="{9A8D3CB0-F6E6-4F89-8671-D8BBDE87105A}"/>
              </a:ext>
            </a:extLst>
          </p:cNvPr>
          <p:cNvSpPr txBox="1"/>
          <p:nvPr/>
        </p:nvSpPr>
        <p:spPr>
          <a:xfrm>
            <a:off x="6219825" y="1095375"/>
            <a:ext cx="552449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Upper body strength to be able to protect the ball and compete with opposing defenders.</a:t>
            </a:r>
          </a:p>
          <a:p>
            <a:pPr marL="171450" indent="-171450">
              <a:buFont typeface="Arial" panose="020B0604020202020204" pitchFamily="34" charset="0"/>
              <a:buChar char="•"/>
            </a:pPr>
            <a:r>
              <a:rPr lang="en-GB" sz="1200" dirty="0"/>
              <a:t>Power in the legs to be able to get a good leap to challenge aerial balls. </a:t>
            </a:r>
          </a:p>
          <a:p>
            <a:pPr marL="171450" indent="-171450">
              <a:buFont typeface="Arial" panose="020B0604020202020204" pitchFamily="34" charset="0"/>
              <a:buChar char="•"/>
            </a:pPr>
            <a:r>
              <a:rPr lang="en-GB" sz="1200" dirty="0"/>
              <a:t>Cardiovascular fitness, in order to be able to deal with the demands of the game. </a:t>
            </a:r>
          </a:p>
          <a:p>
            <a:pPr marL="171450" indent="-171450">
              <a:buFont typeface="Arial" panose="020B0604020202020204" pitchFamily="34" charset="0"/>
              <a:buChar char="•"/>
            </a:pPr>
            <a:r>
              <a:rPr lang="en-GB" sz="1200" dirty="0"/>
              <a:t>Able to change pace quicky</a:t>
            </a:r>
          </a:p>
          <a:p>
            <a:pPr marL="171450" indent="-171450">
              <a:buFont typeface="Arial" panose="020B0604020202020204" pitchFamily="34" charset="0"/>
              <a:buChar char="•"/>
            </a:pPr>
            <a:r>
              <a:rPr lang="en-GB" sz="1200" dirty="0"/>
              <a:t>Good agility and balance, to change direction quickly. </a:t>
            </a:r>
          </a:p>
          <a:p>
            <a:pPr marL="171450" indent="-171450">
              <a:buFont typeface="Arial" panose="020B0604020202020204" pitchFamily="34" charset="0"/>
              <a:buChar char="•"/>
            </a:pPr>
            <a:r>
              <a:rPr lang="en-GB" sz="1200" dirty="0"/>
              <a:t>Good turn of pace. </a:t>
            </a:r>
          </a:p>
          <a:p>
            <a:pPr marL="171450" indent="-171450">
              <a:buFont typeface="Arial" panose="020B0604020202020204" pitchFamily="34" charset="0"/>
              <a:buChar char="•"/>
            </a:pPr>
            <a:r>
              <a:rPr lang="en-GB" sz="1200" dirty="0"/>
              <a:t>Speed to be able to recover their position and to close down and press quickly. </a:t>
            </a:r>
          </a:p>
          <a:p>
            <a:pPr marL="171450" indent="-171450">
              <a:buFont typeface="Arial" panose="020B0604020202020204" pitchFamily="34" charset="0"/>
              <a:buChar char="•"/>
            </a:pPr>
            <a:r>
              <a:rPr lang="en-GB" sz="1200" dirty="0"/>
              <a:t>Able to sprint multiple times in quick succession</a:t>
            </a:r>
          </a:p>
          <a:p>
            <a:pPr marL="171450" indent="-171450">
              <a:buFont typeface="Arial" panose="020B0604020202020204" pitchFamily="34" charset="0"/>
              <a:buChar char="•"/>
            </a:pPr>
            <a:r>
              <a:rPr lang="en-GB" sz="1200" dirty="0"/>
              <a:t>Power in the legs to be able to kick the ball over short, medium and long distances</a:t>
            </a:r>
          </a:p>
          <a:p>
            <a:pPr marL="171450" indent="-171450">
              <a:buFont typeface="Arial" panose="020B0604020202020204" pitchFamily="34" charset="0"/>
              <a:buChar char="•"/>
            </a:pPr>
            <a:r>
              <a:rPr lang="en-GB" sz="1200" dirty="0"/>
              <a:t>Good reaction time, to react quickly to triggers in the game</a:t>
            </a:r>
          </a:p>
          <a:p>
            <a:pPr marL="171450" indent="-171450">
              <a:buFont typeface="Arial" panose="020B0604020202020204" pitchFamily="34" charset="0"/>
              <a:buChar char="•"/>
            </a:pPr>
            <a:r>
              <a:rPr lang="en-GB" sz="1200" dirty="0"/>
              <a:t>Agile, to be able to change direction quickly depending on the flow of the game</a:t>
            </a:r>
          </a:p>
          <a:p>
            <a:pPr marL="171450" indent="-171450">
              <a:buFont typeface="Arial" panose="020B0604020202020204" pitchFamily="34" charset="0"/>
              <a:buChar char="•"/>
            </a:pPr>
            <a:endParaRPr lang="en-GB" sz="1200" dirty="0"/>
          </a:p>
          <a:p>
            <a:endParaRPr lang="en-GB" sz="1200" dirty="0"/>
          </a:p>
        </p:txBody>
      </p:sp>
      <p:sp>
        <p:nvSpPr>
          <p:cNvPr id="15" name="TextBox 14">
            <a:extLst>
              <a:ext uri="{FF2B5EF4-FFF2-40B4-BE49-F238E27FC236}">
                <a16:creationId xmlns:a16="http://schemas.microsoft.com/office/drawing/2014/main" id="{2C2E93E7-1F2B-4036-9C6B-DC37EDD55937}"/>
              </a:ext>
            </a:extLst>
          </p:cNvPr>
          <p:cNvSpPr txBox="1"/>
          <p:nvPr/>
        </p:nvSpPr>
        <p:spPr>
          <a:xfrm>
            <a:off x="595313" y="4048125"/>
            <a:ext cx="5524499" cy="2677656"/>
          </a:xfrm>
          <a:prstGeom prst="rect">
            <a:avLst/>
          </a:prstGeom>
          <a:noFill/>
        </p:spPr>
        <p:txBody>
          <a:bodyPr wrap="square" rtlCol="0">
            <a:spAutoFit/>
          </a:bodyPr>
          <a:lstStyle/>
          <a:p>
            <a:pPr marL="171450" indent="-171450">
              <a:buFont typeface="Arial" panose="020B0604020202020204" pitchFamily="34" charset="0"/>
              <a:buChar char="•"/>
            </a:pPr>
            <a:r>
              <a:rPr lang="en-GB" sz="1200" dirty="0"/>
              <a:t>Strong-willed and determined, because frequent runs and chances may not be capitalised on.</a:t>
            </a:r>
          </a:p>
          <a:p>
            <a:pPr marL="171450" indent="-171450">
              <a:buFont typeface="Arial" panose="020B0604020202020204" pitchFamily="34" charset="0"/>
              <a:buChar char="•"/>
            </a:pPr>
            <a:r>
              <a:rPr lang="en-GB" sz="1200" dirty="0"/>
              <a:t>Resilient, not allowing the missing of chances to affect their confidence.</a:t>
            </a:r>
          </a:p>
          <a:p>
            <a:pPr marL="171450" indent="-171450">
              <a:buFont typeface="Arial" panose="020B0604020202020204" pitchFamily="34" charset="0"/>
              <a:buChar char="•"/>
            </a:pPr>
            <a:r>
              <a:rPr lang="en-GB" sz="1200" dirty="0"/>
              <a:t>Confidence and positivity that they will score, when in front of goal. </a:t>
            </a:r>
          </a:p>
          <a:p>
            <a:pPr marL="171450" indent="-171450">
              <a:buFont typeface="Arial" panose="020B0604020202020204" pitchFamily="34" charset="0"/>
              <a:buChar char="•"/>
            </a:pPr>
            <a:r>
              <a:rPr lang="en-GB" sz="1200" dirty="0"/>
              <a:t>Determined to create and / or convert goalscoring chances. </a:t>
            </a:r>
          </a:p>
          <a:p>
            <a:pPr marL="171450" indent="-171450">
              <a:buFont typeface="Arial" panose="020B0604020202020204" pitchFamily="34" charset="0"/>
              <a:buChar char="•"/>
            </a:pPr>
            <a:r>
              <a:rPr lang="en-GB" sz="1200" dirty="0"/>
              <a:t>Positive attitude to look to drive forward and create opportunities when in possession of the ball. </a:t>
            </a:r>
          </a:p>
          <a:p>
            <a:pPr marL="171450" indent="-171450">
              <a:buFont typeface="Arial" panose="020B0604020202020204" pitchFamily="34" charset="0"/>
              <a:buChar char="•"/>
            </a:pPr>
            <a:r>
              <a:rPr lang="en-GB" sz="1200" dirty="0"/>
              <a:t>Able to assess the strengths and weaknesses of the opposing player.</a:t>
            </a:r>
          </a:p>
          <a:p>
            <a:pPr marL="171450" indent="-171450">
              <a:buFont typeface="Arial" panose="020B0604020202020204" pitchFamily="34" charset="0"/>
              <a:buChar char="•"/>
            </a:pPr>
            <a:r>
              <a:rPr lang="en-GB" sz="1200" dirty="0"/>
              <a:t>Resilient, so that if he makes a mistake, he is able to bounce back and recover</a:t>
            </a:r>
          </a:p>
          <a:p>
            <a:pPr marL="171450" indent="-171450">
              <a:buFont typeface="Arial" panose="020B0604020202020204" pitchFamily="34" charset="0"/>
              <a:buChar char="•"/>
            </a:pPr>
            <a:r>
              <a:rPr lang="en-GB" sz="1200" dirty="0"/>
              <a:t>Good levels of concentration, to be able to focus and be switched on for the whole game and able to react to triggers in the game.</a:t>
            </a:r>
          </a:p>
          <a:p>
            <a:pPr marL="171450" indent="-171450">
              <a:buFont typeface="Arial" panose="020B0604020202020204" pitchFamily="34" charset="0"/>
              <a:buChar char="•"/>
            </a:pPr>
            <a:r>
              <a:rPr lang="en-GB" sz="1200" dirty="0"/>
              <a:t>Good at judging the flight of the ball when it is aerial. </a:t>
            </a:r>
          </a:p>
          <a:p>
            <a:pPr marL="285750" indent="-2857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p:txBody>
      </p:sp>
      <p:sp>
        <p:nvSpPr>
          <p:cNvPr id="16" name="TextBox 15">
            <a:extLst>
              <a:ext uri="{FF2B5EF4-FFF2-40B4-BE49-F238E27FC236}">
                <a16:creationId xmlns:a16="http://schemas.microsoft.com/office/drawing/2014/main" id="{7FB52863-D554-498D-B6C6-D99478FB26D9}"/>
              </a:ext>
            </a:extLst>
          </p:cNvPr>
          <p:cNvSpPr txBox="1"/>
          <p:nvPr/>
        </p:nvSpPr>
        <p:spPr>
          <a:xfrm>
            <a:off x="6219825" y="4048125"/>
            <a:ext cx="5524499" cy="3074175"/>
          </a:xfrm>
          <a:prstGeom prst="rect">
            <a:avLst/>
          </a:prstGeom>
          <a:noFill/>
        </p:spPr>
        <p:txBody>
          <a:bodyPr wrap="square" rtlCol="0">
            <a:spAutoFit/>
          </a:bodyPr>
          <a:lstStyle/>
          <a:p>
            <a:pPr marL="171450" indent="-171450">
              <a:buFont typeface="Arial" panose="020B0604020202020204" pitchFamily="34" charset="0"/>
              <a:buChar char="•"/>
            </a:pPr>
            <a:r>
              <a:rPr lang="en-GB" sz="1200" dirty="0"/>
              <a:t>Good relationship with midfielders and fellow Strike partners to be able to combine effectively, to create goalscoring chances. </a:t>
            </a:r>
          </a:p>
          <a:p>
            <a:pPr marL="171450" indent="-171450">
              <a:buFont typeface="Arial" panose="020B0604020202020204" pitchFamily="34" charset="0"/>
              <a:buChar char="•"/>
            </a:pPr>
            <a:r>
              <a:rPr lang="en-GB" sz="1200" dirty="0"/>
              <a:t>Effective communication to let team-mates know where the ball should be played and when. </a:t>
            </a:r>
          </a:p>
          <a:p>
            <a:pPr marL="171450" indent="-171450">
              <a:spcAft>
                <a:spcPts val="800"/>
              </a:spcAft>
              <a:buFont typeface="Arial" panose="020B0604020202020204" pitchFamily="34" charset="0"/>
              <a:buChar char="•"/>
            </a:pPr>
            <a:r>
              <a:rPr lang="en-GB" sz="1200" dirty="0"/>
              <a:t>Encouragement to team-mates to maintain motivation and positivity</a:t>
            </a:r>
          </a:p>
          <a:p>
            <a:pPr marL="171450" indent="-171450">
              <a:spcAft>
                <a:spcPts val="800"/>
              </a:spcAft>
              <a:buFont typeface="Arial" panose="020B0604020202020204" pitchFamily="34" charset="0"/>
              <a:buChar char="•"/>
            </a:pPr>
            <a:r>
              <a:rPr lang="en-GB" sz="1200" dirty="0"/>
              <a:t>Teamwork when in and out of possession. Teamwork in possession will enable the team to create goalscoring opportunities; whilst when out of possession it will enable the team to defend the goal and regain control of the ball through collective pressing. </a:t>
            </a:r>
          </a:p>
          <a:p>
            <a:pPr marL="171450" indent="-171450">
              <a:spcAft>
                <a:spcPts val="800"/>
              </a:spcAft>
              <a:buFont typeface="Arial" panose="020B0604020202020204" pitchFamily="34" charset="0"/>
              <a:buChar char="•"/>
            </a:pPr>
            <a:r>
              <a:rPr lang="en-GB" sz="1200" dirty="0"/>
              <a:t>Support to provide team-mates with options for retaining possession of the ball, when the team are In Possession, whilst also providing cover and balance for team-mates when the team are Out of Possession.</a:t>
            </a:r>
          </a:p>
          <a:p>
            <a:endParaRPr lang="en-GB" sz="1200" dirty="0"/>
          </a:p>
          <a:p>
            <a:endParaRPr lang="en-GB" sz="1200" dirty="0"/>
          </a:p>
        </p:txBody>
      </p:sp>
    </p:spTree>
    <p:extLst>
      <p:ext uri="{BB962C8B-B14F-4D97-AF65-F5344CB8AC3E}">
        <p14:creationId xmlns:p14="http://schemas.microsoft.com/office/powerpoint/2010/main" val="3872185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Goalkeeper</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101912" y="2212299"/>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5" y="711876"/>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7667625" y="2636283"/>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225564" y="4750476"/>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920264" y="2722008"/>
            <a:ext cx="3419475" cy="523220"/>
          </a:xfrm>
          <a:prstGeom prst="rect">
            <a:avLst/>
          </a:prstGeom>
          <a:noFill/>
        </p:spPr>
        <p:txBody>
          <a:bodyPr wrap="square" rtlCol="0">
            <a:spAutoFit/>
          </a:bodyPr>
          <a:lstStyle/>
          <a:p>
            <a:r>
              <a:rPr lang="en-GB" sz="2800" b="1" dirty="0"/>
              <a:t>Transition – Out to In</a:t>
            </a:r>
          </a:p>
        </p:txBody>
      </p:sp>
      <p:sp>
        <p:nvSpPr>
          <p:cNvPr id="5" name="TextBox 4">
            <a:extLst>
              <a:ext uri="{FF2B5EF4-FFF2-40B4-BE49-F238E27FC236}">
                <a16:creationId xmlns:a16="http://schemas.microsoft.com/office/drawing/2014/main" id="{2D472C5F-B389-4218-A916-258A91E7A908}"/>
              </a:ext>
            </a:extLst>
          </p:cNvPr>
          <p:cNvSpPr txBox="1"/>
          <p:nvPr/>
        </p:nvSpPr>
        <p:spPr>
          <a:xfrm>
            <a:off x="5076824" y="1118022"/>
            <a:ext cx="4219575" cy="1107996"/>
          </a:xfrm>
          <a:prstGeom prst="rect">
            <a:avLst/>
          </a:prstGeom>
          <a:noFill/>
        </p:spPr>
        <p:txBody>
          <a:bodyPr wrap="square" rtlCol="0">
            <a:spAutoFit/>
          </a:bodyPr>
          <a:lstStyle/>
          <a:p>
            <a:pPr marL="171450" indent="-171450">
              <a:buFont typeface="Arial" panose="020B0604020202020204" pitchFamily="34" charset="0"/>
              <a:buChar char="•"/>
            </a:pPr>
            <a:r>
              <a:rPr lang="en-GB" sz="1100" dirty="0"/>
              <a:t>Effective decision making to know when to distribute short or play long towards the Strikers</a:t>
            </a:r>
          </a:p>
          <a:p>
            <a:pPr marL="171450" indent="-171450">
              <a:buFont typeface="Arial" panose="020B0604020202020204" pitchFamily="34" charset="0"/>
              <a:buChar char="•"/>
            </a:pPr>
            <a:r>
              <a:rPr lang="en-GB" sz="1100" dirty="0"/>
              <a:t>Accurate distribution to team-mates to start attacks</a:t>
            </a:r>
          </a:p>
          <a:p>
            <a:pPr marL="171450" indent="-171450">
              <a:buFont typeface="Arial" panose="020B0604020202020204" pitchFamily="34" charset="0"/>
              <a:buChar char="•"/>
            </a:pPr>
            <a:r>
              <a:rPr lang="en-GB" sz="1100" dirty="0"/>
              <a:t>Clear and effective communication to team-mates in front of him</a:t>
            </a:r>
          </a:p>
          <a:p>
            <a:pPr marL="171450" indent="-171450">
              <a:buFont typeface="Arial" panose="020B0604020202020204" pitchFamily="34" charset="0"/>
              <a:buChar char="•"/>
            </a:pPr>
            <a:r>
              <a:rPr lang="en-GB" sz="1100" dirty="0"/>
              <a:t>Provide an option for defenders to pass the ball back to, in order to retain possession</a:t>
            </a:r>
          </a:p>
        </p:txBody>
      </p:sp>
      <p:sp>
        <p:nvSpPr>
          <p:cNvPr id="12" name="TextBox 11">
            <a:extLst>
              <a:ext uri="{FF2B5EF4-FFF2-40B4-BE49-F238E27FC236}">
                <a16:creationId xmlns:a16="http://schemas.microsoft.com/office/drawing/2014/main" id="{E1A03821-586B-45AF-922E-4E8CEFE13B8C}"/>
              </a:ext>
            </a:extLst>
          </p:cNvPr>
          <p:cNvSpPr txBox="1"/>
          <p:nvPr/>
        </p:nvSpPr>
        <p:spPr>
          <a:xfrm>
            <a:off x="7743825" y="3052586"/>
            <a:ext cx="3962400"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t>Adapt the starting position depending on where possession has been lost (i.e. starting position may be towards the edge of the penalty area to sweep up loose balls played in behind the defence). </a:t>
            </a:r>
          </a:p>
          <a:p>
            <a:pPr marL="171450" indent="-171450">
              <a:buFont typeface="Arial" panose="020B0604020202020204" pitchFamily="34" charset="0"/>
              <a:buChar char="•"/>
            </a:pPr>
            <a:r>
              <a:rPr lang="en-GB" sz="1100" dirty="0"/>
              <a:t>Effective positioning to reduce the angle available to the opposing player in relation to the ball and goal. </a:t>
            </a:r>
          </a:p>
          <a:p>
            <a:pPr marL="171450" indent="-171450">
              <a:buFont typeface="Arial" panose="020B0604020202020204" pitchFamily="34" charset="0"/>
              <a:buChar char="•"/>
            </a:pPr>
            <a:r>
              <a:rPr lang="en-GB" sz="1100" dirty="0"/>
              <a:t>Clear and concise instructive communication to team-mates </a:t>
            </a:r>
          </a:p>
        </p:txBody>
      </p:sp>
      <p:sp>
        <p:nvSpPr>
          <p:cNvPr id="13" name="TextBox 12">
            <a:extLst>
              <a:ext uri="{FF2B5EF4-FFF2-40B4-BE49-F238E27FC236}">
                <a16:creationId xmlns:a16="http://schemas.microsoft.com/office/drawing/2014/main" id="{DCBAD29A-266F-4D3C-B8D1-87B6E8E10A41}"/>
              </a:ext>
            </a:extLst>
          </p:cNvPr>
          <p:cNvSpPr txBox="1"/>
          <p:nvPr/>
        </p:nvSpPr>
        <p:spPr>
          <a:xfrm>
            <a:off x="5225564" y="5170746"/>
            <a:ext cx="4394686"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t>Good starting position in relation to where the ball is (i.e. starting position may be towards the edge of the penalty area to sweep up loose balls played in behind the defence). </a:t>
            </a:r>
          </a:p>
          <a:p>
            <a:pPr marL="171450" indent="-171450">
              <a:buFont typeface="Arial" panose="020B0604020202020204" pitchFamily="34" charset="0"/>
              <a:buChar char="•"/>
            </a:pPr>
            <a:r>
              <a:rPr lang="en-GB" sz="1100" dirty="0"/>
              <a:t>Effective positioning to reduce the angle available to the opposing player in relation to the ball and goal. </a:t>
            </a:r>
          </a:p>
          <a:p>
            <a:pPr marL="171450" indent="-171450">
              <a:buFont typeface="Arial" panose="020B0604020202020204" pitchFamily="34" charset="0"/>
              <a:buChar char="•"/>
            </a:pPr>
            <a:r>
              <a:rPr lang="en-GB" sz="1100" dirty="0"/>
              <a:t>Good decision-making on the method to use for saving a shot and quick reactions.</a:t>
            </a:r>
          </a:p>
          <a:p>
            <a:pPr marL="171450" indent="-171450">
              <a:buFont typeface="Arial" panose="020B0604020202020204" pitchFamily="34" charset="0"/>
              <a:buChar char="•"/>
            </a:pPr>
            <a:r>
              <a:rPr lang="en-GB" sz="1100" dirty="0"/>
              <a:t>Clear and instructive communication to the players in front of him.</a:t>
            </a:r>
          </a:p>
        </p:txBody>
      </p:sp>
      <p:sp>
        <p:nvSpPr>
          <p:cNvPr id="14" name="TextBox 13">
            <a:extLst>
              <a:ext uri="{FF2B5EF4-FFF2-40B4-BE49-F238E27FC236}">
                <a16:creationId xmlns:a16="http://schemas.microsoft.com/office/drawing/2014/main" id="{27214DB0-9C10-4D59-AA3A-41B1D431A3CB}"/>
              </a:ext>
            </a:extLst>
          </p:cNvPr>
          <p:cNvSpPr txBox="1"/>
          <p:nvPr/>
        </p:nvSpPr>
        <p:spPr>
          <a:xfrm>
            <a:off x="948397" y="3175312"/>
            <a:ext cx="3962400"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t>Good and decisive decision making on when to play short and when to go long, enabling the team to attack effectively. </a:t>
            </a:r>
          </a:p>
          <a:p>
            <a:pPr marL="171450" indent="-171450">
              <a:buFont typeface="Arial" panose="020B0604020202020204" pitchFamily="34" charset="0"/>
              <a:buChar char="•"/>
            </a:pPr>
            <a:r>
              <a:rPr lang="en-GB" sz="1100" dirty="0"/>
              <a:t>Provide an option to retain possession of the ball, facilitating the building of an attack. </a:t>
            </a:r>
          </a:p>
          <a:p>
            <a:pPr marL="171450" indent="-171450">
              <a:buFont typeface="Arial" panose="020B0604020202020204" pitchFamily="34" charset="0"/>
              <a:buChar char="•"/>
            </a:pPr>
            <a:r>
              <a:rPr lang="en-GB" sz="1100" dirty="0"/>
              <a:t>Think about the angle and distance of support in relation to your defenders to help retain control of the ball. </a:t>
            </a:r>
          </a:p>
          <a:p>
            <a:pPr marL="171450" indent="-171450">
              <a:buFont typeface="Arial" panose="020B0604020202020204" pitchFamily="34" charset="0"/>
              <a:buChar char="•"/>
            </a:pPr>
            <a:r>
              <a:rPr lang="en-GB" sz="1100" dirty="0"/>
              <a:t>Look to switch the play and point of attack to exploit space for penetrating the opposition.</a:t>
            </a:r>
          </a:p>
        </p:txBody>
      </p:sp>
    </p:spTree>
    <p:extLst>
      <p:ext uri="{BB962C8B-B14F-4D97-AF65-F5344CB8AC3E}">
        <p14:creationId xmlns:p14="http://schemas.microsoft.com/office/powerpoint/2010/main" val="2910566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Right Wing Back</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212553" y="2248303"/>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5" y="749976"/>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8039100" y="2493408"/>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130314" y="4760001"/>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796439" y="2445783"/>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0625B3AF-83F3-4B3E-87DC-C8E2135DCFF5}"/>
              </a:ext>
            </a:extLst>
          </p:cNvPr>
          <p:cNvSpPr txBox="1"/>
          <p:nvPr/>
        </p:nvSpPr>
        <p:spPr>
          <a:xfrm>
            <a:off x="5076824" y="1118022"/>
            <a:ext cx="4295775" cy="1107996"/>
          </a:xfrm>
          <a:prstGeom prst="rect">
            <a:avLst/>
          </a:prstGeom>
          <a:noFill/>
        </p:spPr>
        <p:txBody>
          <a:bodyPr wrap="square" rtlCol="0">
            <a:spAutoFit/>
          </a:bodyPr>
          <a:lstStyle/>
          <a:p>
            <a:pPr marL="171450" indent="-171450">
              <a:buFont typeface="Arial" panose="020B0604020202020204" pitchFamily="34" charset="0"/>
              <a:buChar char="•"/>
            </a:pPr>
            <a:r>
              <a:rPr lang="en-GB" sz="1100" dirty="0"/>
              <a:t>Move high and wide by the touchline, providing an outlet for the Goalkeeper to distribute the ball to</a:t>
            </a:r>
          </a:p>
          <a:p>
            <a:pPr marL="171450" indent="-171450">
              <a:buFont typeface="Arial" panose="020B0604020202020204" pitchFamily="34" charset="0"/>
              <a:buChar char="•"/>
            </a:pPr>
            <a:r>
              <a:rPr lang="en-GB" sz="1100" dirty="0"/>
              <a:t>Receive the ball on the backfoot, with the intention to drive and play forward</a:t>
            </a:r>
          </a:p>
          <a:p>
            <a:pPr marL="171450" indent="-171450">
              <a:buFont typeface="Arial" panose="020B0604020202020204" pitchFamily="34" charset="0"/>
              <a:buChar char="•"/>
            </a:pPr>
            <a:r>
              <a:rPr lang="en-GB" sz="1100" dirty="0"/>
              <a:t>Provide team-mates an option to recycle the ball to retain possession</a:t>
            </a:r>
          </a:p>
          <a:p>
            <a:pPr marL="171450" indent="-171450">
              <a:buFont typeface="Arial" panose="020B0604020202020204" pitchFamily="34" charset="0"/>
              <a:buChar char="•"/>
            </a:pPr>
            <a:r>
              <a:rPr lang="en-GB" sz="1100" dirty="0"/>
              <a:t>Support the attack with over and underlapping runs in wide areas</a:t>
            </a:r>
          </a:p>
        </p:txBody>
      </p:sp>
      <p:sp>
        <p:nvSpPr>
          <p:cNvPr id="12" name="TextBox 11">
            <a:extLst>
              <a:ext uri="{FF2B5EF4-FFF2-40B4-BE49-F238E27FC236}">
                <a16:creationId xmlns:a16="http://schemas.microsoft.com/office/drawing/2014/main" id="{52BFB75B-0F39-41F7-833E-B846B8D06083}"/>
              </a:ext>
            </a:extLst>
          </p:cNvPr>
          <p:cNvSpPr txBox="1"/>
          <p:nvPr/>
        </p:nvSpPr>
        <p:spPr>
          <a:xfrm>
            <a:off x="8077200" y="2910047"/>
            <a:ext cx="3895726"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t>If the opposing player receiving the ball is within your area, apply pressure quickly and prevent the opponent from turning. </a:t>
            </a:r>
          </a:p>
          <a:p>
            <a:pPr marL="171450" indent="-171450">
              <a:buFont typeface="Arial" panose="020B0604020202020204" pitchFamily="34" charset="0"/>
              <a:buChar char="•"/>
            </a:pPr>
            <a:r>
              <a:rPr lang="en-GB" sz="1100" dirty="0"/>
              <a:t>Delay the opposition’s attack immediately and deny them time and space.</a:t>
            </a:r>
          </a:p>
          <a:p>
            <a:pPr marL="171450" indent="-171450">
              <a:buFont typeface="Arial" panose="020B0604020202020204" pitchFamily="34" charset="0"/>
              <a:buChar char="•"/>
            </a:pPr>
            <a:r>
              <a:rPr lang="en-GB" sz="1100" dirty="0"/>
              <a:t>Encourage the opponent  to play backwards, to delay the attack. </a:t>
            </a:r>
          </a:p>
          <a:p>
            <a:pPr marL="171450" indent="-171450">
              <a:buFont typeface="Arial" panose="020B0604020202020204" pitchFamily="34" charset="0"/>
              <a:buChar char="•"/>
            </a:pPr>
            <a:r>
              <a:rPr lang="en-GB" sz="1100" dirty="0"/>
              <a:t>If the opponent is in and around the middle zone, encourage the opponent inside to where support is available from the Striker, CAM and CDMs to regain possession of the ball.</a:t>
            </a:r>
          </a:p>
        </p:txBody>
      </p:sp>
      <p:sp>
        <p:nvSpPr>
          <p:cNvPr id="13" name="TextBox 12">
            <a:extLst>
              <a:ext uri="{FF2B5EF4-FFF2-40B4-BE49-F238E27FC236}">
                <a16:creationId xmlns:a16="http://schemas.microsoft.com/office/drawing/2014/main" id="{A4B66590-FF8E-4B1D-9C0C-4AABD0C1FB09}"/>
              </a:ext>
            </a:extLst>
          </p:cNvPr>
          <p:cNvSpPr txBox="1"/>
          <p:nvPr/>
        </p:nvSpPr>
        <p:spPr>
          <a:xfrm>
            <a:off x="5148261" y="5149036"/>
            <a:ext cx="4619626"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t>Mark the opposing Left Midfielder tightly (straight arm’s distance).</a:t>
            </a:r>
          </a:p>
          <a:p>
            <a:pPr marL="171450" indent="-171450">
              <a:buFont typeface="Arial" panose="020B0604020202020204" pitchFamily="34" charset="0"/>
              <a:buChar char="•"/>
            </a:pPr>
            <a:r>
              <a:rPr lang="en-GB" sz="1100" dirty="0"/>
              <a:t>Close down quickly to deny the opposing player time and space with the ball.</a:t>
            </a:r>
          </a:p>
          <a:p>
            <a:pPr marL="171450" indent="-171450">
              <a:buFont typeface="Arial" panose="020B0604020202020204" pitchFamily="34" charset="0"/>
              <a:buChar char="•"/>
            </a:pPr>
            <a:r>
              <a:rPr lang="en-GB" sz="1100" dirty="0"/>
              <a:t>Look to make play predictable to enable possession to be regained quickly.</a:t>
            </a:r>
          </a:p>
          <a:p>
            <a:pPr marL="171450" indent="-171450">
              <a:buFont typeface="Arial" panose="020B0604020202020204" pitchFamily="34" charset="0"/>
              <a:buChar char="•"/>
            </a:pPr>
            <a:r>
              <a:rPr lang="en-GB" sz="1100" dirty="0"/>
              <a:t>Encourage opposing players to pass backwards or sideways.</a:t>
            </a:r>
          </a:p>
          <a:p>
            <a:pPr marL="171450" indent="-171450">
              <a:buFont typeface="Arial" panose="020B0604020202020204" pitchFamily="34" charset="0"/>
              <a:buChar char="•"/>
            </a:pPr>
            <a:r>
              <a:rPr lang="en-GB" sz="1100" dirty="0"/>
              <a:t>Maintain appropriate angles and distance of support to provide defensive cover and keep a compact shape.</a:t>
            </a:r>
          </a:p>
          <a:p>
            <a:pPr marL="171450" indent="-171450">
              <a:buFont typeface="Arial" panose="020B0604020202020204" pitchFamily="34" charset="0"/>
              <a:buChar char="•"/>
            </a:pPr>
            <a:r>
              <a:rPr lang="en-GB" sz="1100" dirty="0"/>
              <a:t>Communication to ensure opposing player movements are tracked</a:t>
            </a:r>
          </a:p>
        </p:txBody>
      </p:sp>
      <p:sp>
        <p:nvSpPr>
          <p:cNvPr id="14" name="TextBox 13">
            <a:extLst>
              <a:ext uri="{FF2B5EF4-FFF2-40B4-BE49-F238E27FC236}">
                <a16:creationId xmlns:a16="http://schemas.microsoft.com/office/drawing/2014/main" id="{E1005D7F-2299-43E6-9AAB-D67C8AEF27AA}"/>
              </a:ext>
            </a:extLst>
          </p:cNvPr>
          <p:cNvSpPr txBox="1"/>
          <p:nvPr/>
        </p:nvSpPr>
        <p:spPr>
          <a:xfrm>
            <a:off x="853589" y="2846276"/>
            <a:ext cx="3895726"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Secure and maintain possession.</a:t>
            </a:r>
          </a:p>
          <a:p>
            <a:pPr marL="171450" indent="-171450">
              <a:buFont typeface="Arial" panose="020B0604020202020204" pitchFamily="34" charset="0"/>
              <a:buChar char="•"/>
            </a:pPr>
            <a:r>
              <a:rPr lang="en-GB" sz="1100" dirty="0"/>
              <a:t>Pass the ball forward quickly to counter-attack the opposition.</a:t>
            </a:r>
          </a:p>
          <a:p>
            <a:pPr marL="171450" indent="-171450">
              <a:buFont typeface="Arial" panose="020B0604020202020204" pitchFamily="34" charset="0"/>
              <a:buChar char="•"/>
            </a:pPr>
            <a:r>
              <a:rPr lang="en-GB" sz="1100" dirty="0"/>
              <a:t>Move forward in the wide areas to stretch the opposition and create space for team-mates. </a:t>
            </a:r>
          </a:p>
          <a:p>
            <a:pPr marL="171450" indent="-171450">
              <a:buFont typeface="Arial" panose="020B0604020202020204" pitchFamily="34" charset="0"/>
              <a:buChar char="•"/>
            </a:pPr>
            <a:r>
              <a:rPr lang="en-GB" sz="1100" dirty="0"/>
              <a:t>Provide an angle of support to retain possession.</a:t>
            </a:r>
          </a:p>
          <a:p>
            <a:pPr marL="171450" indent="-171450">
              <a:buFont typeface="Arial" panose="020B0604020202020204" pitchFamily="34" charset="0"/>
              <a:buChar char="•"/>
            </a:pPr>
            <a:r>
              <a:rPr lang="en-GB" sz="1100" dirty="0"/>
              <a:t>Look to overlap or underlap the Right Winger in the wide areas</a:t>
            </a:r>
          </a:p>
          <a:p>
            <a:pPr marL="171450" indent="-171450">
              <a:buFont typeface="Arial" panose="020B0604020202020204" pitchFamily="34" charset="0"/>
              <a:buChar char="•"/>
            </a:pPr>
            <a:r>
              <a:rPr lang="en-GB" sz="1100" dirty="0"/>
              <a:t>Be aware of opposing player movements, in case possession is transitioned, so that you can recover defensively</a:t>
            </a:r>
          </a:p>
          <a:p>
            <a:pPr marL="171450" indent="-171450">
              <a:buFont typeface="Arial" panose="020B0604020202020204" pitchFamily="34" charset="0"/>
              <a:buChar char="•"/>
            </a:pPr>
            <a:r>
              <a:rPr lang="en-GB" sz="1100" dirty="0"/>
              <a:t>Communicate to team-mates, should they need to provide defensive cover as you roam forward.</a:t>
            </a:r>
          </a:p>
        </p:txBody>
      </p:sp>
    </p:spTree>
    <p:extLst>
      <p:ext uri="{BB962C8B-B14F-4D97-AF65-F5344CB8AC3E}">
        <p14:creationId xmlns:p14="http://schemas.microsoft.com/office/powerpoint/2010/main" val="3873937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Centre Back</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273360" y="2236233"/>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5" y="749976"/>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8039100" y="2455308"/>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086350" y="4750476"/>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1282214" y="2512458"/>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DD9CD602-EACC-4650-BB8F-3B9E82C079DA}"/>
              </a:ext>
            </a:extLst>
          </p:cNvPr>
          <p:cNvSpPr txBox="1"/>
          <p:nvPr/>
        </p:nvSpPr>
        <p:spPr>
          <a:xfrm>
            <a:off x="5076825" y="1118022"/>
            <a:ext cx="3895726" cy="1107996"/>
          </a:xfrm>
          <a:prstGeom prst="rect">
            <a:avLst/>
          </a:prstGeom>
          <a:noFill/>
        </p:spPr>
        <p:txBody>
          <a:bodyPr wrap="square" rtlCol="0">
            <a:spAutoFit/>
          </a:bodyPr>
          <a:lstStyle/>
          <a:p>
            <a:pPr marL="171450" indent="-171450">
              <a:buFont typeface="Arial" panose="020B0604020202020204" pitchFamily="34" charset="0"/>
              <a:buChar char="•"/>
            </a:pPr>
            <a:r>
              <a:rPr lang="en-GB" sz="1100" dirty="0"/>
              <a:t>Move towards the edges of the penalty area, providing an outlet for the Goalkeeper to distribute the ball to</a:t>
            </a:r>
          </a:p>
          <a:p>
            <a:pPr marL="171450" indent="-171450">
              <a:buFont typeface="Arial" panose="020B0604020202020204" pitchFamily="34" charset="0"/>
              <a:buChar char="•"/>
            </a:pPr>
            <a:r>
              <a:rPr lang="en-GB" sz="1100" dirty="0"/>
              <a:t>Receive the ball on the backfoot, with the intention to play forward</a:t>
            </a:r>
          </a:p>
          <a:p>
            <a:pPr marL="171450" indent="-171450">
              <a:buFont typeface="Arial" panose="020B0604020202020204" pitchFamily="34" charset="0"/>
              <a:buChar char="•"/>
            </a:pPr>
            <a:r>
              <a:rPr lang="en-GB" sz="1100" dirty="0"/>
              <a:t>Provide team-mates an option to recycle the ball in order to retain possession</a:t>
            </a:r>
          </a:p>
        </p:txBody>
      </p:sp>
      <p:sp>
        <p:nvSpPr>
          <p:cNvPr id="12" name="TextBox 11">
            <a:extLst>
              <a:ext uri="{FF2B5EF4-FFF2-40B4-BE49-F238E27FC236}">
                <a16:creationId xmlns:a16="http://schemas.microsoft.com/office/drawing/2014/main" id="{71C706E6-EA4A-4A5A-A1BD-D50DA9C8EE61}"/>
              </a:ext>
            </a:extLst>
          </p:cNvPr>
          <p:cNvSpPr txBox="1"/>
          <p:nvPr/>
        </p:nvSpPr>
        <p:spPr>
          <a:xfrm>
            <a:off x="8077200" y="2910047"/>
            <a:ext cx="3895726"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Mark the opposition’s Striker, ensuring that if the ball is played into their feet, they cannot turn to run at goal, thereby delaying the attack. </a:t>
            </a:r>
          </a:p>
          <a:p>
            <a:pPr marL="171450" indent="-171450">
              <a:buFont typeface="Arial" panose="020B0604020202020204" pitchFamily="34" charset="0"/>
              <a:buChar char="•"/>
            </a:pPr>
            <a:r>
              <a:rPr lang="en-GB" sz="1100" dirty="0"/>
              <a:t>Judge whether the opposition are looking to play the ball beyond the backline, ensuring that the defensive unit begins to drop backwards whilst facing the ball to counter any balls over the top. </a:t>
            </a:r>
          </a:p>
          <a:p>
            <a:pPr marL="171450" indent="-171450">
              <a:buFont typeface="Arial" panose="020B0604020202020204" pitchFamily="34" charset="0"/>
              <a:buChar char="•"/>
            </a:pPr>
            <a:r>
              <a:rPr lang="en-GB" sz="1100" dirty="0"/>
              <a:t>Apply pressure to the ball quickly and look to delay and deny the opposition.</a:t>
            </a:r>
          </a:p>
          <a:p>
            <a:pPr marL="171450" indent="-171450">
              <a:buFont typeface="Arial" panose="020B0604020202020204" pitchFamily="34" charset="0"/>
              <a:buChar char="•"/>
            </a:pPr>
            <a:r>
              <a:rPr lang="en-GB" sz="1100" dirty="0"/>
              <a:t>If you cannot gain possession, look to force the opposition backwards or sideways.</a:t>
            </a:r>
          </a:p>
        </p:txBody>
      </p:sp>
      <p:sp>
        <p:nvSpPr>
          <p:cNvPr id="13" name="TextBox 12">
            <a:extLst>
              <a:ext uri="{FF2B5EF4-FFF2-40B4-BE49-F238E27FC236}">
                <a16:creationId xmlns:a16="http://schemas.microsoft.com/office/drawing/2014/main" id="{F3B5CB16-D7AD-491E-85C1-793D7775BB98}"/>
              </a:ext>
            </a:extLst>
          </p:cNvPr>
          <p:cNvSpPr txBox="1"/>
          <p:nvPr/>
        </p:nvSpPr>
        <p:spPr>
          <a:xfrm>
            <a:off x="5162549" y="5149126"/>
            <a:ext cx="4610101"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t>Mark opposing players tightly (straight arm’s distance).</a:t>
            </a:r>
          </a:p>
          <a:p>
            <a:pPr marL="171450" indent="-171450">
              <a:buFont typeface="Arial" panose="020B0604020202020204" pitchFamily="34" charset="0"/>
              <a:buChar char="•"/>
            </a:pPr>
            <a:r>
              <a:rPr lang="en-GB" sz="1100" dirty="0"/>
              <a:t>Close down quickly to deny opposing players time and space with the ball.</a:t>
            </a:r>
          </a:p>
          <a:p>
            <a:pPr marL="171450" indent="-171450">
              <a:buFont typeface="Arial" panose="020B0604020202020204" pitchFamily="34" charset="0"/>
              <a:buChar char="•"/>
            </a:pPr>
            <a:r>
              <a:rPr lang="en-GB" sz="1100" dirty="0"/>
              <a:t>Look to make play predictable to enable possession to be regained quickly.</a:t>
            </a:r>
          </a:p>
          <a:p>
            <a:pPr marL="171450" indent="-171450">
              <a:buFont typeface="Arial" panose="020B0604020202020204" pitchFamily="34" charset="0"/>
              <a:buChar char="•"/>
            </a:pPr>
            <a:r>
              <a:rPr lang="en-GB" sz="1100" dirty="0"/>
              <a:t>Encourage opposing players to pass backwards or sideways.</a:t>
            </a:r>
          </a:p>
          <a:p>
            <a:pPr marL="171450" indent="-171450">
              <a:buFont typeface="Arial" panose="020B0604020202020204" pitchFamily="34" charset="0"/>
              <a:buChar char="•"/>
            </a:pPr>
            <a:r>
              <a:rPr lang="en-GB" sz="1100" dirty="0"/>
              <a:t>Keep the back four compact, ensuring appropriate angles and distances of support are maintained</a:t>
            </a:r>
          </a:p>
          <a:p>
            <a:pPr marL="171450" indent="-171450">
              <a:buFont typeface="Arial" panose="020B0604020202020204" pitchFamily="34" charset="0"/>
              <a:buChar char="•"/>
            </a:pPr>
            <a:r>
              <a:rPr lang="en-GB" sz="1100" dirty="0"/>
              <a:t>Communication to ensure opposing player movements are tracked</a:t>
            </a:r>
          </a:p>
        </p:txBody>
      </p:sp>
      <p:sp>
        <p:nvSpPr>
          <p:cNvPr id="14" name="TextBox 13">
            <a:extLst>
              <a:ext uri="{FF2B5EF4-FFF2-40B4-BE49-F238E27FC236}">
                <a16:creationId xmlns:a16="http://schemas.microsoft.com/office/drawing/2014/main" id="{7FCF4F82-6D97-4382-AB54-11D53A5C54F0}"/>
              </a:ext>
            </a:extLst>
          </p:cNvPr>
          <p:cNvSpPr txBox="1"/>
          <p:nvPr/>
        </p:nvSpPr>
        <p:spPr>
          <a:xfrm>
            <a:off x="1336210" y="2923073"/>
            <a:ext cx="3895726"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t>Secure and maintain possession.</a:t>
            </a:r>
          </a:p>
          <a:p>
            <a:pPr marL="171450" indent="-171450">
              <a:buFont typeface="Arial" panose="020B0604020202020204" pitchFamily="34" charset="0"/>
              <a:buChar char="•"/>
            </a:pPr>
            <a:r>
              <a:rPr lang="en-GB" sz="1100" dirty="0"/>
              <a:t>Pass the ball forward quickly to counter-attack the opposition.</a:t>
            </a:r>
          </a:p>
          <a:p>
            <a:pPr marL="171450" indent="-171450">
              <a:buFont typeface="Arial" panose="020B0604020202020204" pitchFamily="34" charset="0"/>
              <a:buChar char="•"/>
            </a:pPr>
            <a:r>
              <a:rPr lang="en-GB" sz="1100" dirty="0"/>
              <a:t>Move the defensive line up, in-line with the counter-attack, ensuring that the gaps between the Defensive and Midfield units remain compact and appropriate.</a:t>
            </a:r>
          </a:p>
          <a:p>
            <a:pPr marL="171450" indent="-171450">
              <a:buFont typeface="Arial" panose="020B0604020202020204" pitchFamily="34" charset="0"/>
              <a:buChar char="•"/>
            </a:pPr>
            <a:r>
              <a:rPr lang="en-GB" sz="1100" dirty="0"/>
              <a:t>Provide an option to receive the ball, should possession need to be recycled to re-build the attack. </a:t>
            </a:r>
          </a:p>
        </p:txBody>
      </p:sp>
    </p:spTree>
    <p:extLst>
      <p:ext uri="{BB962C8B-B14F-4D97-AF65-F5344CB8AC3E}">
        <p14:creationId xmlns:p14="http://schemas.microsoft.com/office/powerpoint/2010/main" val="17931377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Left Wing Back</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212553" y="2248303"/>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5" y="749976"/>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8039100" y="2493408"/>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130314" y="4760001"/>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796439" y="2445783"/>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0625B3AF-83F3-4B3E-87DC-C8E2135DCFF5}"/>
              </a:ext>
            </a:extLst>
          </p:cNvPr>
          <p:cNvSpPr txBox="1"/>
          <p:nvPr/>
        </p:nvSpPr>
        <p:spPr>
          <a:xfrm>
            <a:off x="5076824" y="1118022"/>
            <a:ext cx="4295775" cy="1107996"/>
          </a:xfrm>
          <a:prstGeom prst="rect">
            <a:avLst/>
          </a:prstGeom>
          <a:noFill/>
        </p:spPr>
        <p:txBody>
          <a:bodyPr wrap="square" rtlCol="0">
            <a:spAutoFit/>
          </a:bodyPr>
          <a:lstStyle/>
          <a:p>
            <a:pPr marL="171450" indent="-171450">
              <a:buFont typeface="Arial" panose="020B0604020202020204" pitchFamily="34" charset="0"/>
              <a:buChar char="•"/>
            </a:pPr>
            <a:r>
              <a:rPr lang="en-GB" sz="1100" dirty="0"/>
              <a:t>Move high and wide by the touchline, providing an outlet for the Goalkeeper to distribute the ball to</a:t>
            </a:r>
          </a:p>
          <a:p>
            <a:pPr marL="171450" indent="-171450">
              <a:buFont typeface="Arial" panose="020B0604020202020204" pitchFamily="34" charset="0"/>
              <a:buChar char="•"/>
            </a:pPr>
            <a:r>
              <a:rPr lang="en-GB" sz="1100" dirty="0"/>
              <a:t>Receive the ball on the backfoot, with the intention to drive and play forward</a:t>
            </a:r>
          </a:p>
          <a:p>
            <a:pPr marL="171450" indent="-171450">
              <a:buFont typeface="Arial" panose="020B0604020202020204" pitchFamily="34" charset="0"/>
              <a:buChar char="•"/>
            </a:pPr>
            <a:r>
              <a:rPr lang="en-GB" sz="1100" dirty="0"/>
              <a:t>Provide team-mates an option to recycle the ball to retain possession</a:t>
            </a:r>
          </a:p>
          <a:p>
            <a:pPr marL="171450" indent="-171450">
              <a:buFont typeface="Arial" panose="020B0604020202020204" pitchFamily="34" charset="0"/>
              <a:buChar char="•"/>
            </a:pPr>
            <a:r>
              <a:rPr lang="en-GB" sz="1100" dirty="0"/>
              <a:t>Support the attack with over and underlapping runs in wide areas</a:t>
            </a:r>
          </a:p>
        </p:txBody>
      </p:sp>
      <p:sp>
        <p:nvSpPr>
          <p:cNvPr id="12" name="TextBox 11">
            <a:extLst>
              <a:ext uri="{FF2B5EF4-FFF2-40B4-BE49-F238E27FC236}">
                <a16:creationId xmlns:a16="http://schemas.microsoft.com/office/drawing/2014/main" id="{52BFB75B-0F39-41F7-833E-B846B8D06083}"/>
              </a:ext>
            </a:extLst>
          </p:cNvPr>
          <p:cNvSpPr txBox="1"/>
          <p:nvPr/>
        </p:nvSpPr>
        <p:spPr>
          <a:xfrm>
            <a:off x="8077200" y="2910047"/>
            <a:ext cx="3895726"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t>If the opposing player receiving the ball is within your area, apply pressure quickly and prevent the opponent from turning. </a:t>
            </a:r>
          </a:p>
          <a:p>
            <a:pPr marL="171450" indent="-171450">
              <a:buFont typeface="Arial" panose="020B0604020202020204" pitchFamily="34" charset="0"/>
              <a:buChar char="•"/>
            </a:pPr>
            <a:r>
              <a:rPr lang="en-GB" sz="1100" dirty="0"/>
              <a:t>Delay the opposition’s attack immediately and deny them time and space.</a:t>
            </a:r>
          </a:p>
          <a:p>
            <a:pPr marL="171450" indent="-171450">
              <a:buFont typeface="Arial" panose="020B0604020202020204" pitchFamily="34" charset="0"/>
              <a:buChar char="•"/>
            </a:pPr>
            <a:r>
              <a:rPr lang="en-GB" sz="1100" dirty="0"/>
              <a:t>Encourage the opponent  to play backwards, to delay the attack. </a:t>
            </a:r>
          </a:p>
          <a:p>
            <a:pPr marL="171450" indent="-171450">
              <a:buFont typeface="Arial" panose="020B0604020202020204" pitchFamily="34" charset="0"/>
              <a:buChar char="•"/>
            </a:pPr>
            <a:r>
              <a:rPr lang="en-GB" sz="1100" dirty="0"/>
              <a:t>If the opponent is in and around the middle zone, encourage the opponent inside to where support is available from the Striker, CAM and CDMs to regain possession of the ball.</a:t>
            </a:r>
          </a:p>
        </p:txBody>
      </p:sp>
      <p:sp>
        <p:nvSpPr>
          <p:cNvPr id="13" name="TextBox 12">
            <a:extLst>
              <a:ext uri="{FF2B5EF4-FFF2-40B4-BE49-F238E27FC236}">
                <a16:creationId xmlns:a16="http://schemas.microsoft.com/office/drawing/2014/main" id="{A4B66590-FF8E-4B1D-9C0C-4AABD0C1FB09}"/>
              </a:ext>
            </a:extLst>
          </p:cNvPr>
          <p:cNvSpPr txBox="1"/>
          <p:nvPr/>
        </p:nvSpPr>
        <p:spPr>
          <a:xfrm>
            <a:off x="5148261" y="5149036"/>
            <a:ext cx="4619626"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t>Mark the opposing Right Midfielder tightly (straight arm’s distance).</a:t>
            </a:r>
          </a:p>
          <a:p>
            <a:pPr marL="171450" indent="-171450">
              <a:buFont typeface="Arial" panose="020B0604020202020204" pitchFamily="34" charset="0"/>
              <a:buChar char="•"/>
            </a:pPr>
            <a:r>
              <a:rPr lang="en-GB" sz="1100" dirty="0"/>
              <a:t>Close down quickly to deny the opposing player time and space with the ball.</a:t>
            </a:r>
          </a:p>
          <a:p>
            <a:pPr marL="171450" indent="-171450">
              <a:buFont typeface="Arial" panose="020B0604020202020204" pitchFamily="34" charset="0"/>
              <a:buChar char="•"/>
            </a:pPr>
            <a:r>
              <a:rPr lang="en-GB" sz="1100" dirty="0"/>
              <a:t>Look to make play predictable to enable possession to be regained quickly.</a:t>
            </a:r>
          </a:p>
          <a:p>
            <a:pPr marL="171450" indent="-171450">
              <a:buFont typeface="Arial" panose="020B0604020202020204" pitchFamily="34" charset="0"/>
              <a:buChar char="•"/>
            </a:pPr>
            <a:r>
              <a:rPr lang="en-GB" sz="1100" dirty="0"/>
              <a:t>Encourage opposing players to pass backwards or sideways.</a:t>
            </a:r>
          </a:p>
          <a:p>
            <a:pPr marL="171450" indent="-171450">
              <a:buFont typeface="Arial" panose="020B0604020202020204" pitchFamily="34" charset="0"/>
              <a:buChar char="•"/>
            </a:pPr>
            <a:r>
              <a:rPr lang="en-GB" sz="1100" dirty="0"/>
              <a:t>Maintain appropriate angles and distance of support to provide defensive cover and keep a compact shape.</a:t>
            </a:r>
          </a:p>
          <a:p>
            <a:pPr marL="171450" indent="-171450">
              <a:buFont typeface="Arial" panose="020B0604020202020204" pitchFamily="34" charset="0"/>
              <a:buChar char="•"/>
            </a:pPr>
            <a:r>
              <a:rPr lang="en-GB" sz="1100" dirty="0"/>
              <a:t>Communication to ensure opposing player movements are tracked</a:t>
            </a:r>
          </a:p>
        </p:txBody>
      </p:sp>
      <p:sp>
        <p:nvSpPr>
          <p:cNvPr id="14" name="TextBox 13">
            <a:extLst>
              <a:ext uri="{FF2B5EF4-FFF2-40B4-BE49-F238E27FC236}">
                <a16:creationId xmlns:a16="http://schemas.microsoft.com/office/drawing/2014/main" id="{E1005D7F-2299-43E6-9AAB-D67C8AEF27AA}"/>
              </a:ext>
            </a:extLst>
          </p:cNvPr>
          <p:cNvSpPr txBox="1"/>
          <p:nvPr/>
        </p:nvSpPr>
        <p:spPr>
          <a:xfrm>
            <a:off x="853589" y="2846276"/>
            <a:ext cx="3895726"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Secure and maintain possession.</a:t>
            </a:r>
          </a:p>
          <a:p>
            <a:pPr marL="171450" indent="-171450">
              <a:buFont typeface="Arial" panose="020B0604020202020204" pitchFamily="34" charset="0"/>
              <a:buChar char="•"/>
            </a:pPr>
            <a:r>
              <a:rPr lang="en-GB" sz="1100" dirty="0"/>
              <a:t>Pass the ball forward quickly to counter-attack the opposition.</a:t>
            </a:r>
          </a:p>
          <a:p>
            <a:pPr marL="171450" indent="-171450">
              <a:buFont typeface="Arial" panose="020B0604020202020204" pitchFamily="34" charset="0"/>
              <a:buChar char="•"/>
            </a:pPr>
            <a:r>
              <a:rPr lang="en-GB" sz="1100" dirty="0"/>
              <a:t>Move forward in the wide areas to stretch the opposition and create space for team-mates. </a:t>
            </a:r>
          </a:p>
          <a:p>
            <a:pPr marL="171450" indent="-171450">
              <a:buFont typeface="Arial" panose="020B0604020202020204" pitchFamily="34" charset="0"/>
              <a:buChar char="•"/>
            </a:pPr>
            <a:r>
              <a:rPr lang="en-GB" sz="1100" dirty="0"/>
              <a:t>Provide an angle of support to retain possession.</a:t>
            </a:r>
          </a:p>
          <a:p>
            <a:pPr marL="171450" indent="-171450">
              <a:buFont typeface="Arial" panose="020B0604020202020204" pitchFamily="34" charset="0"/>
              <a:buChar char="•"/>
            </a:pPr>
            <a:r>
              <a:rPr lang="en-GB" sz="1100" dirty="0"/>
              <a:t>Look to overlap or underlap the Right Winger in the wide areas</a:t>
            </a:r>
          </a:p>
          <a:p>
            <a:pPr marL="171450" indent="-171450">
              <a:buFont typeface="Arial" panose="020B0604020202020204" pitchFamily="34" charset="0"/>
              <a:buChar char="•"/>
            </a:pPr>
            <a:r>
              <a:rPr lang="en-GB" sz="1100" dirty="0"/>
              <a:t>Be aware of opposing player movements, in case possession is transitioned, so that you can recover defensively</a:t>
            </a:r>
          </a:p>
          <a:p>
            <a:pPr marL="171450" indent="-171450">
              <a:buFont typeface="Arial" panose="020B0604020202020204" pitchFamily="34" charset="0"/>
              <a:buChar char="•"/>
            </a:pPr>
            <a:r>
              <a:rPr lang="en-GB" sz="1100" dirty="0"/>
              <a:t>Communicate with team-mates, should they need to provide defensive cover as you roam forward.</a:t>
            </a:r>
          </a:p>
        </p:txBody>
      </p:sp>
    </p:spTree>
    <p:extLst>
      <p:ext uri="{BB962C8B-B14F-4D97-AF65-F5344CB8AC3E}">
        <p14:creationId xmlns:p14="http://schemas.microsoft.com/office/powerpoint/2010/main" val="1670167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Central Defensive Midfield</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149364" y="2229148"/>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57775" y="711449"/>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8039100" y="2702958"/>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149364" y="4702851"/>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1358414" y="2702958"/>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9AC41161-5A6A-4B94-854C-B2B9228AD1CE}"/>
              </a:ext>
            </a:extLst>
          </p:cNvPr>
          <p:cNvSpPr txBox="1"/>
          <p:nvPr/>
        </p:nvSpPr>
        <p:spPr>
          <a:xfrm>
            <a:off x="5057775" y="1147376"/>
            <a:ext cx="4248150"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t>Be willing to drop into space between the defence and midfield, enabling the goalkeeper to play forward into midfield. </a:t>
            </a:r>
          </a:p>
          <a:p>
            <a:pPr marL="171450" indent="-171450">
              <a:buFont typeface="Arial" panose="020B0604020202020204" pitchFamily="34" charset="0"/>
              <a:buChar char="•"/>
            </a:pPr>
            <a:r>
              <a:rPr lang="en-GB" sz="1100" dirty="0"/>
              <a:t>Look to combine with other midfielders to maintain possession and start attacks. </a:t>
            </a:r>
          </a:p>
          <a:p>
            <a:pPr marL="171450" indent="-171450">
              <a:buFont typeface="Arial" panose="020B0604020202020204" pitchFamily="34" charset="0"/>
              <a:buChar char="•"/>
            </a:pPr>
            <a:r>
              <a:rPr lang="en-GB" sz="1100" dirty="0"/>
              <a:t>Retain possession using the full backs, centre backs or goalkeeper.</a:t>
            </a:r>
          </a:p>
          <a:p>
            <a:pPr marL="171450" indent="-171450">
              <a:buFont typeface="Arial" panose="020B0604020202020204" pitchFamily="34" charset="0"/>
              <a:buChar char="•"/>
            </a:pPr>
            <a:r>
              <a:rPr lang="en-GB" sz="1100" dirty="0"/>
              <a:t>Look for opportunities to play forward and to switch play in order to stretch and exploit spaces in the opposition’s half. </a:t>
            </a:r>
          </a:p>
        </p:txBody>
      </p:sp>
      <p:sp>
        <p:nvSpPr>
          <p:cNvPr id="12" name="TextBox 11">
            <a:extLst>
              <a:ext uri="{FF2B5EF4-FFF2-40B4-BE49-F238E27FC236}">
                <a16:creationId xmlns:a16="http://schemas.microsoft.com/office/drawing/2014/main" id="{F44C2B7F-0310-48D7-8AAC-97B799D4D64C}"/>
              </a:ext>
            </a:extLst>
          </p:cNvPr>
          <p:cNvSpPr txBox="1"/>
          <p:nvPr/>
        </p:nvSpPr>
        <p:spPr>
          <a:xfrm>
            <a:off x="8077201" y="3137322"/>
            <a:ext cx="3895726"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t>Block the opposition’s passing lanes through into the Striker.</a:t>
            </a:r>
          </a:p>
          <a:p>
            <a:pPr marL="171450" indent="-171450">
              <a:buFont typeface="Arial" panose="020B0604020202020204" pitchFamily="34" charset="0"/>
              <a:buChar char="•"/>
            </a:pPr>
            <a:r>
              <a:rPr lang="en-GB" sz="1100" dirty="0"/>
              <a:t>Deny the opposition time and space to attack centrally. </a:t>
            </a:r>
          </a:p>
          <a:p>
            <a:pPr marL="171450" indent="-171450">
              <a:buFont typeface="Arial" panose="020B0604020202020204" pitchFamily="34" charset="0"/>
              <a:buChar char="•"/>
            </a:pPr>
            <a:r>
              <a:rPr lang="en-GB" sz="1100" dirty="0"/>
              <a:t>Read triggers from the Winger to press the opposition in central areas to regain possession of the ball quickly, when time and distances permit. </a:t>
            </a:r>
          </a:p>
          <a:p>
            <a:pPr marL="171450" indent="-171450">
              <a:buFont typeface="Arial" panose="020B0604020202020204" pitchFamily="34" charset="0"/>
              <a:buChar char="•"/>
            </a:pPr>
            <a:r>
              <a:rPr lang="en-GB" sz="1100" dirty="0"/>
              <a:t>Provide defensive protection and cover for the back four.</a:t>
            </a:r>
          </a:p>
          <a:p>
            <a:pPr marL="171450" indent="-171450">
              <a:buFont typeface="Arial" panose="020B0604020202020204" pitchFamily="34" charset="0"/>
              <a:buChar char="•"/>
            </a:pPr>
            <a:r>
              <a:rPr lang="en-GB" sz="1100" dirty="0"/>
              <a:t>Stay compact as a defensive midfield unit with good distances of support for cover. </a:t>
            </a:r>
          </a:p>
          <a:p>
            <a:pPr marL="171450" indent="-171450">
              <a:buFont typeface="Arial" panose="020B0604020202020204" pitchFamily="34" charset="0"/>
              <a:buChar char="•"/>
            </a:pPr>
            <a:r>
              <a:rPr lang="en-GB" sz="1100" dirty="0"/>
              <a:t>Don’t get drawn out of position</a:t>
            </a:r>
          </a:p>
          <a:p>
            <a:pPr marL="171450" indent="-171450">
              <a:buFont typeface="Arial" panose="020B0604020202020204" pitchFamily="34" charset="0"/>
              <a:buChar char="•"/>
            </a:pPr>
            <a:r>
              <a:rPr lang="en-GB" sz="1100" dirty="0"/>
              <a:t>Defensive cover may be required for the Wing Backs</a:t>
            </a:r>
          </a:p>
        </p:txBody>
      </p:sp>
      <p:sp>
        <p:nvSpPr>
          <p:cNvPr id="13" name="TextBox 12">
            <a:extLst>
              <a:ext uri="{FF2B5EF4-FFF2-40B4-BE49-F238E27FC236}">
                <a16:creationId xmlns:a16="http://schemas.microsoft.com/office/drawing/2014/main" id="{3F566851-B15B-46A1-A634-124C2FE2524D}"/>
              </a:ext>
            </a:extLst>
          </p:cNvPr>
          <p:cNvSpPr txBox="1"/>
          <p:nvPr/>
        </p:nvSpPr>
        <p:spPr>
          <a:xfrm>
            <a:off x="5216039" y="5100461"/>
            <a:ext cx="4737586"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Deny the opposition time and space in central areas.</a:t>
            </a:r>
          </a:p>
          <a:p>
            <a:pPr marL="171450" indent="-171450">
              <a:buFont typeface="Arial" panose="020B0604020202020204" pitchFamily="34" charset="0"/>
              <a:buChar char="•"/>
            </a:pPr>
            <a:r>
              <a:rPr lang="en-GB" sz="1100" dirty="0"/>
              <a:t>Block passing lanes into the opposition’s Striker. </a:t>
            </a:r>
          </a:p>
          <a:p>
            <a:pPr marL="171450" indent="-171450">
              <a:buFont typeface="Arial" panose="020B0604020202020204" pitchFamily="34" charset="0"/>
              <a:buChar char="•"/>
            </a:pPr>
            <a:r>
              <a:rPr lang="en-GB" sz="1100" dirty="0"/>
              <a:t>Provide protection for the back four</a:t>
            </a:r>
          </a:p>
          <a:p>
            <a:pPr marL="171450" indent="-171450">
              <a:buFont typeface="Arial" panose="020B0604020202020204" pitchFamily="34" charset="0"/>
              <a:buChar char="•"/>
            </a:pPr>
            <a:r>
              <a:rPr lang="en-GB" sz="1100" dirty="0"/>
              <a:t>Read the triggers to determine when to press in central areas</a:t>
            </a:r>
          </a:p>
          <a:p>
            <a:pPr marL="171450" indent="-171450">
              <a:buFont typeface="Arial" panose="020B0604020202020204" pitchFamily="34" charset="0"/>
              <a:buChar char="•"/>
            </a:pPr>
            <a:r>
              <a:rPr lang="en-GB" sz="1100" dirty="0"/>
              <a:t>Work together as a CDM pair, so if one presses, the other covers.</a:t>
            </a:r>
          </a:p>
          <a:p>
            <a:pPr marL="171450" indent="-171450">
              <a:buFont typeface="Arial" panose="020B0604020202020204" pitchFamily="34" charset="0"/>
              <a:buChar char="•"/>
            </a:pPr>
            <a:r>
              <a:rPr lang="en-GB" sz="1100" dirty="0"/>
              <a:t>Consider the angle of the press when closing down, to not open opportunities for the opposition to play into the Striker..</a:t>
            </a:r>
          </a:p>
          <a:p>
            <a:pPr marL="171450" indent="-171450">
              <a:buFont typeface="Arial" panose="020B0604020202020204" pitchFamily="34" charset="0"/>
              <a:buChar char="•"/>
            </a:pPr>
            <a:r>
              <a:rPr lang="en-GB" sz="1100" dirty="0"/>
              <a:t>Stay compact as a defensive midfield unit with good distances of support for cover. </a:t>
            </a:r>
          </a:p>
        </p:txBody>
      </p:sp>
      <p:sp>
        <p:nvSpPr>
          <p:cNvPr id="14" name="TextBox 13">
            <a:extLst>
              <a:ext uri="{FF2B5EF4-FFF2-40B4-BE49-F238E27FC236}">
                <a16:creationId xmlns:a16="http://schemas.microsoft.com/office/drawing/2014/main" id="{0020C494-7EE8-4A59-899B-9795061A44A8}"/>
              </a:ext>
            </a:extLst>
          </p:cNvPr>
          <p:cNvSpPr txBox="1"/>
          <p:nvPr/>
        </p:nvSpPr>
        <p:spPr>
          <a:xfrm>
            <a:off x="1358414" y="3167284"/>
            <a:ext cx="3895726"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t>Find a pocket of space to receive the ball from defence, ensuring a suitable angle and distance for the pass </a:t>
            </a:r>
          </a:p>
          <a:p>
            <a:pPr marL="171450" indent="-171450">
              <a:buFont typeface="Arial" panose="020B0604020202020204" pitchFamily="34" charset="0"/>
              <a:buChar char="•"/>
            </a:pPr>
            <a:r>
              <a:rPr lang="en-GB" sz="1100" dirty="0"/>
              <a:t>Look to receive the ball on the back foot, opening your body up to play forward.</a:t>
            </a:r>
          </a:p>
          <a:p>
            <a:pPr marL="171450" indent="-171450">
              <a:buFont typeface="Arial" panose="020B0604020202020204" pitchFamily="34" charset="0"/>
              <a:buChar char="•"/>
            </a:pPr>
            <a:r>
              <a:rPr lang="en-GB" sz="1100" dirty="0"/>
              <a:t>Scan the area to ensure that when you receive the ball you are able to decide whether to pass or dribble, and in which direction.</a:t>
            </a:r>
          </a:p>
          <a:p>
            <a:pPr marL="171450" indent="-171450">
              <a:buFont typeface="Arial" panose="020B0604020202020204" pitchFamily="34" charset="0"/>
              <a:buChar char="•"/>
            </a:pPr>
            <a:r>
              <a:rPr lang="en-GB" sz="1100" dirty="0"/>
              <a:t>Move the ball quickly to support the counter-attack.</a:t>
            </a:r>
          </a:p>
          <a:p>
            <a:pPr marL="171450" indent="-171450">
              <a:buFont typeface="Arial" panose="020B0604020202020204" pitchFamily="34" charset="0"/>
              <a:buChar char="•"/>
            </a:pPr>
            <a:r>
              <a:rPr lang="en-GB" sz="1100" dirty="0"/>
              <a:t>Look to switch play, to exploit space in wide areas for penetrating the opposition whilst they are disorganised.  </a:t>
            </a:r>
          </a:p>
        </p:txBody>
      </p:sp>
    </p:spTree>
    <p:extLst>
      <p:ext uri="{BB962C8B-B14F-4D97-AF65-F5344CB8AC3E}">
        <p14:creationId xmlns:p14="http://schemas.microsoft.com/office/powerpoint/2010/main" val="963679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Central Attacking Midfield</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4997137" y="2364699"/>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4" y="629914"/>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8039100" y="2902983"/>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145709" y="4890399"/>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762340" y="2902983"/>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77CBF8B9-B1F7-4A80-A0D2-9B42B378468C}"/>
              </a:ext>
            </a:extLst>
          </p:cNvPr>
          <p:cNvSpPr txBox="1"/>
          <p:nvPr/>
        </p:nvSpPr>
        <p:spPr>
          <a:xfrm>
            <a:off x="5076824" y="1022551"/>
            <a:ext cx="4819651"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Link with other Midfielders and the Striker to create goalscoring opportunities. </a:t>
            </a:r>
          </a:p>
          <a:p>
            <a:pPr marL="171450" indent="-171450">
              <a:buFont typeface="Arial" panose="020B0604020202020204" pitchFamily="34" charset="0"/>
              <a:buChar char="•"/>
            </a:pPr>
            <a:r>
              <a:rPr lang="en-GB" sz="1100" dirty="0"/>
              <a:t>Move quickly into spaces to disrupt the opposition’s defensive units, with the intention of stretching and drawing opponents out of position</a:t>
            </a:r>
          </a:p>
          <a:p>
            <a:pPr marL="171450" indent="-171450">
              <a:buFont typeface="Arial" panose="020B0604020202020204" pitchFamily="34" charset="0"/>
              <a:buChar char="•"/>
            </a:pPr>
            <a:r>
              <a:rPr lang="en-GB" sz="1100" dirty="0"/>
              <a:t>Look to break the lines with incisive passes into the Striker or the paths of the Wingers, to exploit and penetrate spaces in behind the opposition’s backline. </a:t>
            </a:r>
          </a:p>
          <a:p>
            <a:pPr marL="171450" indent="-171450">
              <a:buFont typeface="Arial" panose="020B0604020202020204" pitchFamily="34" charset="0"/>
              <a:buChar char="•"/>
            </a:pPr>
            <a:r>
              <a:rPr lang="en-GB" sz="1100" dirty="0"/>
              <a:t>If you can’t go forward, retain possession by passing backwards into the CDM, Defensive Line or going wide into the on-rushing Wingers or Wing Backs. </a:t>
            </a:r>
          </a:p>
          <a:p>
            <a:pPr marL="171450" indent="-171450">
              <a:buFont typeface="Arial" panose="020B0604020202020204" pitchFamily="34" charset="0"/>
              <a:buChar char="•"/>
            </a:pPr>
            <a:r>
              <a:rPr lang="en-GB" sz="1100" dirty="0"/>
              <a:t>Rotate positions with the Striker to disrupt the opponents marking (i.e. if the Striker drops into space, move deeper ahead of the forward). </a:t>
            </a:r>
          </a:p>
        </p:txBody>
      </p:sp>
      <p:sp>
        <p:nvSpPr>
          <p:cNvPr id="12" name="TextBox 11">
            <a:extLst>
              <a:ext uri="{FF2B5EF4-FFF2-40B4-BE49-F238E27FC236}">
                <a16:creationId xmlns:a16="http://schemas.microsoft.com/office/drawing/2014/main" id="{D0886F02-9A84-428E-8082-42092C0B8CE8}"/>
              </a:ext>
            </a:extLst>
          </p:cNvPr>
          <p:cNvSpPr txBox="1"/>
          <p:nvPr/>
        </p:nvSpPr>
        <p:spPr>
          <a:xfrm>
            <a:off x="8039100" y="3323334"/>
            <a:ext cx="4086225"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Look to press the ball quickly if distances are suitable to regain possession or force the opposition backwards. </a:t>
            </a:r>
          </a:p>
          <a:p>
            <a:pPr marL="171450" indent="-171450">
              <a:buFont typeface="Arial" panose="020B0604020202020204" pitchFamily="34" charset="0"/>
              <a:buChar char="•"/>
            </a:pPr>
            <a:r>
              <a:rPr lang="en-GB" sz="1100" dirty="0"/>
              <a:t>Depending on where possession has been transitioned, drop back into the defensive shape to remain compact, denying the opposition the option to play forward through the middle. </a:t>
            </a:r>
          </a:p>
          <a:p>
            <a:pPr marL="171450" indent="-171450">
              <a:buFont typeface="Arial" panose="020B0604020202020204" pitchFamily="34" charset="0"/>
              <a:buChar char="•"/>
            </a:pPr>
            <a:r>
              <a:rPr lang="en-GB" sz="1100" dirty="0"/>
              <a:t>Look to press from the front with the Striker</a:t>
            </a:r>
          </a:p>
          <a:p>
            <a:pPr marL="171450" indent="-171450">
              <a:buFont typeface="Arial" panose="020B0604020202020204" pitchFamily="34" charset="0"/>
              <a:buChar char="•"/>
            </a:pPr>
            <a:r>
              <a:rPr lang="en-GB" sz="1100" dirty="0"/>
              <a:t>Encourage the opposition to play wide, for the Winger to then show the Left / Right Midfielders inside. </a:t>
            </a:r>
          </a:p>
          <a:p>
            <a:pPr marL="171450" indent="-171450">
              <a:buFont typeface="Arial" panose="020B0604020202020204" pitchFamily="34" charset="0"/>
              <a:buChar char="•"/>
            </a:pPr>
            <a:r>
              <a:rPr lang="en-GB" sz="1100" dirty="0"/>
              <a:t>Be aware of the triggers from the Wingers encouraging the opposition inside, to press the opposition higher up the pitch, in order to regain control of the ball. </a:t>
            </a:r>
          </a:p>
        </p:txBody>
      </p:sp>
      <p:sp>
        <p:nvSpPr>
          <p:cNvPr id="13" name="TextBox 12">
            <a:extLst>
              <a:ext uri="{FF2B5EF4-FFF2-40B4-BE49-F238E27FC236}">
                <a16:creationId xmlns:a16="http://schemas.microsoft.com/office/drawing/2014/main" id="{1BCA3867-6E9E-4CDF-A9B7-C7D85B9690A9}"/>
              </a:ext>
            </a:extLst>
          </p:cNvPr>
          <p:cNvSpPr txBox="1"/>
          <p:nvPr/>
        </p:nvSpPr>
        <p:spPr>
          <a:xfrm>
            <a:off x="5206688" y="5276218"/>
            <a:ext cx="4165912"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t>Look to press the ball quickly if distances are suitable to regain possession or force the opposition backwards. </a:t>
            </a:r>
          </a:p>
          <a:p>
            <a:pPr marL="171450" indent="-171450">
              <a:buFont typeface="Arial" panose="020B0604020202020204" pitchFamily="34" charset="0"/>
              <a:buChar char="•"/>
            </a:pPr>
            <a:r>
              <a:rPr lang="en-GB" sz="1100" dirty="0"/>
              <a:t>Drop into a compact mid-block, denying the opposition the </a:t>
            </a:r>
            <a:r>
              <a:rPr lang="en-GB" sz="1100"/>
              <a:t>space to play </a:t>
            </a:r>
            <a:r>
              <a:rPr lang="en-GB" sz="1100" dirty="0"/>
              <a:t>forward through the middle. </a:t>
            </a:r>
          </a:p>
          <a:p>
            <a:pPr marL="171450" indent="-171450">
              <a:buFont typeface="Arial" panose="020B0604020202020204" pitchFamily="34" charset="0"/>
              <a:buChar char="•"/>
            </a:pPr>
            <a:r>
              <a:rPr lang="en-GB" sz="1100" dirty="0"/>
              <a:t>Remain compact as part of the midfield unit, working with the Striker to press from the front. </a:t>
            </a:r>
          </a:p>
          <a:p>
            <a:pPr marL="171450" indent="-171450">
              <a:buFont typeface="Arial" panose="020B0604020202020204" pitchFamily="34" charset="0"/>
              <a:buChar char="•"/>
            </a:pPr>
            <a:r>
              <a:rPr lang="en-GB" sz="1100" dirty="0"/>
              <a:t>Encourage the opposition to play wide, whilst being aware of the trigger to press centrally in order to regain control of the ball. </a:t>
            </a:r>
          </a:p>
        </p:txBody>
      </p:sp>
      <p:sp>
        <p:nvSpPr>
          <p:cNvPr id="14" name="TextBox 13">
            <a:extLst>
              <a:ext uri="{FF2B5EF4-FFF2-40B4-BE49-F238E27FC236}">
                <a16:creationId xmlns:a16="http://schemas.microsoft.com/office/drawing/2014/main" id="{14A1A8AA-4824-4917-8F40-6B9A726FDCDB}"/>
              </a:ext>
            </a:extLst>
          </p:cNvPr>
          <p:cNvSpPr txBox="1"/>
          <p:nvPr/>
        </p:nvSpPr>
        <p:spPr>
          <a:xfrm>
            <a:off x="836626" y="3323334"/>
            <a:ext cx="4086225" cy="2462213"/>
          </a:xfrm>
          <a:prstGeom prst="rect">
            <a:avLst/>
          </a:prstGeom>
          <a:noFill/>
        </p:spPr>
        <p:txBody>
          <a:bodyPr wrap="square" rtlCol="0">
            <a:spAutoFit/>
          </a:bodyPr>
          <a:lstStyle/>
          <a:p>
            <a:pPr marL="171450" indent="-171450">
              <a:buFont typeface="Arial" panose="020B0604020202020204" pitchFamily="34" charset="0"/>
              <a:buChar char="•"/>
            </a:pPr>
            <a:r>
              <a:rPr lang="en-GB" sz="1100" dirty="0"/>
              <a:t>Effective quick movement into space to stretch the opposition’s Midfield and Defensive units. </a:t>
            </a:r>
          </a:p>
          <a:p>
            <a:pPr marL="171450" indent="-171450">
              <a:buFont typeface="Arial" panose="020B0604020202020204" pitchFamily="34" charset="0"/>
              <a:buChar char="•"/>
            </a:pPr>
            <a:r>
              <a:rPr lang="en-GB" sz="1100" dirty="0"/>
              <a:t>Link with the rest of the Midfield, Wing Backs and Striker to create goalscoring opportunities. </a:t>
            </a:r>
          </a:p>
          <a:p>
            <a:pPr marL="171450" indent="-171450">
              <a:buFont typeface="Arial" panose="020B0604020202020204" pitchFamily="34" charset="0"/>
              <a:buChar char="•"/>
            </a:pPr>
            <a:r>
              <a:rPr lang="en-GB" sz="1100" dirty="0"/>
              <a:t>Look to play forward quickly and be positive in possession. </a:t>
            </a:r>
          </a:p>
          <a:p>
            <a:pPr marL="171450" indent="-171450">
              <a:buFont typeface="Arial" panose="020B0604020202020204" pitchFamily="34" charset="0"/>
              <a:buChar char="•"/>
            </a:pPr>
            <a:r>
              <a:rPr lang="en-GB" sz="1100" dirty="0"/>
              <a:t>Scan the area to ensure that when you receive the ball you are  able to decide whether to pass or dribble and in which direction.</a:t>
            </a:r>
          </a:p>
          <a:p>
            <a:pPr marL="171450" indent="-171450">
              <a:buFont typeface="Arial" panose="020B0604020202020204" pitchFamily="34" charset="0"/>
              <a:buChar char="•"/>
            </a:pPr>
            <a:r>
              <a:rPr lang="en-GB" sz="1100" dirty="0"/>
              <a:t>Retain possession by passing backwards into the Defensive Midfielder or Defensive Unit, or spreading the ball into the path of an on-running Winger / Wing Back</a:t>
            </a:r>
          </a:p>
          <a:p>
            <a:pPr marL="171450" indent="-171450">
              <a:buFont typeface="Arial" panose="020B0604020202020204" pitchFamily="34" charset="0"/>
              <a:buChar char="•"/>
            </a:pPr>
            <a:r>
              <a:rPr lang="en-GB" sz="1100" dirty="0"/>
              <a:t>Move the ball quickly to support the counter-attack.</a:t>
            </a:r>
          </a:p>
          <a:p>
            <a:pPr marL="171450" indent="-171450">
              <a:buFont typeface="Arial" panose="020B0604020202020204" pitchFamily="34" charset="0"/>
              <a:buChar char="•"/>
            </a:pPr>
            <a:r>
              <a:rPr lang="en-GB" sz="1100" dirty="0"/>
              <a:t>Look to switch play, to exploit space in wide areas for penetrating the opposition whilst they are disorganised.  </a:t>
            </a:r>
          </a:p>
          <a:p>
            <a:pPr marL="171450" indent="-171450">
              <a:buFont typeface="Arial" panose="020B0604020202020204" pitchFamily="34" charset="0"/>
              <a:buChar char="•"/>
            </a:pPr>
            <a:endParaRPr lang="en-GB" sz="1100" dirty="0"/>
          </a:p>
        </p:txBody>
      </p:sp>
    </p:spTree>
    <p:extLst>
      <p:ext uri="{BB962C8B-B14F-4D97-AF65-F5344CB8AC3E}">
        <p14:creationId xmlns:p14="http://schemas.microsoft.com/office/powerpoint/2010/main" val="2038337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Right Winger</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377907" y="2382203"/>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4" y="577932"/>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7848448" y="2759453"/>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205917" y="4845726"/>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991582" y="2800588"/>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6F6D8CDE-ADC9-4058-884E-201D024DB3BB}"/>
              </a:ext>
            </a:extLst>
          </p:cNvPr>
          <p:cNvSpPr txBox="1"/>
          <p:nvPr/>
        </p:nvSpPr>
        <p:spPr>
          <a:xfrm>
            <a:off x="5076824" y="974979"/>
            <a:ext cx="4619626"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Stretch the opposition by drifting wide and hugging the line, creating space centrally. </a:t>
            </a:r>
          </a:p>
          <a:p>
            <a:pPr marL="171450" indent="-171450">
              <a:buFont typeface="Arial" panose="020B0604020202020204" pitchFamily="34" charset="0"/>
              <a:buChar char="•"/>
            </a:pPr>
            <a:r>
              <a:rPr lang="en-GB" sz="1100" dirty="0"/>
              <a:t>Know when to drift inside (i.e. bending your run in behind the defence) and drive towards goal.</a:t>
            </a:r>
          </a:p>
          <a:p>
            <a:pPr marL="171450" indent="-171450">
              <a:buFont typeface="Arial" panose="020B0604020202020204" pitchFamily="34" charset="0"/>
              <a:buChar char="•"/>
            </a:pPr>
            <a:r>
              <a:rPr lang="en-GB" sz="1100" dirty="0"/>
              <a:t>Combine with the Wing back to create overloads in wide areas</a:t>
            </a:r>
          </a:p>
          <a:p>
            <a:pPr marL="171450" indent="-171450">
              <a:buFont typeface="Arial" panose="020B0604020202020204" pitchFamily="34" charset="0"/>
              <a:buChar char="•"/>
            </a:pPr>
            <a:r>
              <a:rPr lang="en-GB" sz="1100" dirty="0"/>
              <a:t>Combine with the Midfield and Striker to penetrate the opposition’s defensive unit. </a:t>
            </a:r>
          </a:p>
          <a:p>
            <a:pPr marL="171450" indent="-171450">
              <a:buFont typeface="Arial" panose="020B0604020202020204" pitchFamily="34" charset="0"/>
              <a:buChar char="•"/>
            </a:pPr>
            <a:r>
              <a:rPr lang="en-GB" sz="1100" dirty="0"/>
              <a:t>Look to cross the ball into the opposition’s penalty area from wide positions or look for cut-backs towards the edge of the penalty area</a:t>
            </a:r>
          </a:p>
        </p:txBody>
      </p:sp>
      <p:sp>
        <p:nvSpPr>
          <p:cNvPr id="12" name="TextBox 11">
            <a:extLst>
              <a:ext uri="{FF2B5EF4-FFF2-40B4-BE49-F238E27FC236}">
                <a16:creationId xmlns:a16="http://schemas.microsoft.com/office/drawing/2014/main" id="{A90FEB40-AE05-4517-A76C-59BD780700DA}"/>
              </a:ext>
            </a:extLst>
          </p:cNvPr>
          <p:cNvSpPr txBox="1"/>
          <p:nvPr/>
        </p:nvSpPr>
        <p:spPr>
          <a:xfrm>
            <a:off x="7955935" y="3185001"/>
            <a:ext cx="4236065"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t>Look to press the ball quickly if distances are suitable to regain possession or force the opposition backwards. </a:t>
            </a:r>
          </a:p>
          <a:p>
            <a:pPr marL="171450" indent="-171450">
              <a:buFont typeface="Arial" panose="020B0604020202020204" pitchFamily="34" charset="0"/>
              <a:buChar char="•"/>
            </a:pPr>
            <a:r>
              <a:rPr lang="en-GB" sz="1100" dirty="0"/>
              <a:t>Depending on where possession has been transitioned, drop back into the defensive shape to remain compact, encouraging the opposition to attack in the wide areas. </a:t>
            </a:r>
          </a:p>
          <a:p>
            <a:pPr marL="171450" indent="-171450">
              <a:buFont typeface="Arial" panose="020B0604020202020204" pitchFamily="34" charset="0"/>
              <a:buChar char="•"/>
            </a:pPr>
            <a:r>
              <a:rPr lang="en-GB" sz="1100" dirty="0"/>
              <a:t>If higher up the pitch, look to show the opposing Left Midfielder inside towards the congested area in the centre where the Striker, CAM and CDMs are waiting to press, to regain control of the ball. </a:t>
            </a:r>
          </a:p>
          <a:p>
            <a:pPr marL="171450" indent="-171450">
              <a:buFont typeface="Arial" panose="020B0604020202020204" pitchFamily="34" charset="0"/>
              <a:buChar char="•"/>
            </a:pPr>
            <a:r>
              <a:rPr lang="en-GB" sz="1100" dirty="0"/>
              <a:t>If deeper in our half of the pitch, look to force the opposing Left Midfielder away from goal, on the outside. </a:t>
            </a:r>
          </a:p>
        </p:txBody>
      </p:sp>
      <p:sp>
        <p:nvSpPr>
          <p:cNvPr id="13" name="TextBox 12">
            <a:extLst>
              <a:ext uri="{FF2B5EF4-FFF2-40B4-BE49-F238E27FC236}">
                <a16:creationId xmlns:a16="http://schemas.microsoft.com/office/drawing/2014/main" id="{F1A1B2B9-483B-4E84-B68D-8DF6A4B55D7D}"/>
              </a:ext>
            </a:extLst>
          </p:cNvPr>
          <p:cNvSpPr txBox="1"/>
          <p:nvPr/>
        </p:nvSpPr>
        <p:spPr>
          <a:xfrm>
            <a:off x="5244017" y="5252755"/>
            <a:ext cx="6076950"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Drop back into the defensive shape, remaining compact in and around the half-way line. </a:t>
            </a:r>
          </a:p>
          <a:p>
            <a:pPr marL="171450" indent="-171450">
              <a:buFont typeface="Arial" panose="020B0604020202020204" pitchFamily="34" charset="0"/>
              <a:buChar char="•"/>
            </a:pPr>
            <a:r>
              <a:rPr lang="en-GB" sz="1100" dirty="0"/>
              <a:t>Look to press the ball and close down the opposition when the distances to travel are suitable.  </a:t>
            </a:r>
          </a:p>
          <a:p>
            <a:pPr marL="171450" indent="-171450">
              <a:buFont typeface="Arial" panose="020B0604020202020204" pitchFamily="34" charset="0"/>
              <a:buChar char="•"/>
            </a:pPr>
            <a:r>
              <a:rPr lang="en-GB" sz="1100" dirty="0"/>
              <a:t>If higher up the pitch, look to show the opposing Left Midfielder inside towards the congested area in the centre where the Striker, CAM and CDMs are waiting to press, to regain control of the ball. </a:t>
            </a:r>
          </a:p>
          <a:p>
            <a:pPr marL="171450" indent="-171450">
              <a:buFont typeface="Arial" panose="020B0604020202020204" pitchFamily="34" charset="0"/>
              <a:buChar char="•"/>
            </a:pPr>
            <a:r>
              <a:rPr lang="en-GB" sz="1100" dirty="0"/>
              <a:t>If deeper in our half of the pitch, look to force the opposing Left Midfielder away from goal, on the outside. </a:t>
            </a:r>
          </a:p>
          <a:p>
            <a:pPr marL="171450" indent="-171450">
              <a:buFont typeface="Arial" panose="020B0604020202020204" pitchFamily="34" charset="0"/>
              <a:buChar char="•"/>
            </a:pPr>
            <a:r>
              <a:rPr lang="en-GB" sz="1100" dirty="0"/>
              <a:t>Consider the angle of the press when closing down the opposition, in order to make play predictable so that possession can be regained. </a:t>
            </a:r>
          </a:p>
          <a:p>
            <a:pPr marL="171450" indent="-171450">
              <a:buFont typeface="Arial" panose="020B0604020202020204" pitchFamily="34" charset="0"/>
              <a:buChar char="•"/>
            </a:pPr>
            <a:r>
              <a:rPr lang="en-GB" sz="1100" dirty="0"/>
              <a:t>Support the full back in preventing crosses from wide areas into the penalty box</a:t>
            </a:r>
          </a:p>
        </p:txBody>
      </p:sp>
      <p:sp>
        <p:nvSpPr>
          <p:cNvPr id="14" name="TextBox 13">
            <a:extLst>
              <a:ext uri="{FF2B5EF4-FFF2-40B4-BE49-F238E27FC236}">
                <a16:creationId xmlns:a16="http://schemas.microsoft.com/office/drawing/2014/main" id="{CC631C9B-6EDE-471E-99A6-318BE5873603}"/>
              </a:ext>
            </a:extLst>
          </p:cNvPr>
          <p:cNvSpPr txBox="1"/>
          <p:nvPr/>
        </p:nvSpPr>
        <p:spPr>
          <a:xfrm>
            <a:off x="1007226" y="3185001"/>
            <a:ext cx="4370681" cy="2123658"/>
          </a:xfrm>
          <a:prstGeom prst="rect">
            <a:avLst/>
          </a:prstGeom>
          <a:noFill/>
        </p:spPr>
        <p:txBody>
          <a:bodyPr wrap="square" rtlCol="0">
            <a:spAutoFit/>
          </a:bodyPr>
          <a:lstStyle/>
          <a:p>
            <a:pPr marL="171450" indent="-171450">
              <a:buFont typeface="Arial" panose="020B0604020202020204" pitchFamily="34" charset="0"/>
              <a:buChar char="•"/>
            </a:pPr>
            <a:r>
              <a:rPr lang="en-GB" sz="1100" dirty="0"/>
              <a:t>Stretch the opposition by drifting wide and hugging the line, creating space centrally. </a:t>
            </a:r>
          </a:p>
          <a:p>
            <a:pPr marL="171450" indent="-171450">
              <a:buFont typeface="Arial" panose="020B0604020202020204" pitchFamily="34" charset="0"/>
              <a:buChar char="•"/>
            </a:pPr>
            <a:r>
              <a:rPr lang="en-GB" sz="1100" dirty="0"/>
              <a:t>Know when to drift inside (i.e. bending your run in behind the defence) and drive towards goal</a:t>
            </a:r>
          </a:p>
          <a:p>
            <a:pPr marL="171450" indent="-171450">
              <a:buFont typeface="Arial" panose="020B0604020202020204" pitchFamily="34" charset="0"/>
              <a:buChar char="•"/>
            </a:pPr>
            <a:r>
              <a:rPr lang="en-GB" sz="1100" dirty="0"/>
              <a:t>Scan the area to identify options for a pass, space to dribble into and where the opposition are positioned, to enable effective decision making about how best to attack quickly. </a:t>
            </a:r>
          </a:p>
          <a:p>
            <a:pPr marL="171450" indent="-171450">
              <a:buFont typeface="Arial" panose="020B0604020202020204" pitchFamily="34" charset="0"/>
              <a:buChar char="•"/>
            </a:pPr>
            <a:r>
              <a:rPr lang="en-GB" sz="1100" dirty="0"/>
              <a:t>Combine with the Wing Back to create overloads in wide areas</a:t>
            </a:r>
          </a:p>
          <a:p>
            <a:pPr marL="171450" indent="-171450">
              <a:buFont typeface="Arial" panose="020B0604020202020204" pitchFamily="34" charset="0"/>
              <a:buChar char="•"/>
            </a:pPr>
            <a:r>
              <a:rPr lang="en-GB" sz="1100" dirty="0"/>
              <a:t>Combine with the Midfield and Striker to penetrate the opposition’s defensive unit. </a:t>
            </a:r>
          </a:p>
          <a:p>
            <a:pPr marL="171450" indent="-171450">
              <a:buFont typeface="Arial" panose="020B0604020202020204" pitchFamily="34" charset="0"/>
              <a:buChar char="•"/>
            </a:pPr>
            <a:r>
              <a:rPr lang="en-GB" sz="1100" dirty="0"/>
              <a:t>Look to cross the ball into the opposition’s penalty area from wide positions or look for cut-backs towards the edge of the penalty area</a:t>
            </a:r>
          </a:p>
        </p:txBody>
      </p:sp>
    </p:spTree>
    <p:extLst>
      <p:ext uri="{BB962C8B-B14F-4D97-AF65-F5344CB8AC3E}">
        <p14:creationId xmlns:p14="http://schemas.microsoft.com/office/powerpoint/2010/main" val="396482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Under 9s Caught on Camera - North West London Jets FC">
            <a:extLst>
              <a:ext uri="{FF2B5EF4-FFF2-40B4-BE49-F238E27FC236}">
                <a16:creationId xmlns:a16="http://schemas.microsoft.com/office/drawing/2014/main" id="{AB9C70CE-02EA-4FE2-968D-84D34BA93B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165888"/>
            <a:ext cx="3948782" cy="407385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838200" y="28471"/>
            <a:ext cx="10515600" cy="1075470"/>
          </a:xfrm>
        </p:spPr>
        <p:txBody>
          <a:bodyPr>
            <a:normAutofit/>
          </a:bodyPr>
          <a:lstStyle/>
          <a:p>
            <a:r>
              <a:rPr lang="en-GB" sz="4000" b="1" dirty="0"/>
              <a:t>Purpose of North West London Jets</a:t>
            </a:r>
          </a:p>
        </p:txBody>
      </p:sp>
      <p:sp>
        <p:nvSpPr>
          <p:cNvPr id="4" name="TextBox 3">
            <a:extLst>
              <a:ext uri="{FF2B5EF4-FFF2-40B4-BE49-F238E27FC236}">
                <a16:creationId xmlns:a16="http://schemas.microsoft.com/office/drawing/2014/main" id="{B5E83770-1CD4-4B53-91BC-41FDEBFFAE0A}"/>
              </a:ext>
            </a:extLst>
          </p:cNvPr>
          <p:cNvSpPr txBox="1"/>
          <p:nvPr/>
        </p:nvSpPr>
        <p:spPr>
          <a:xfrm>
            <a:off x="914399" y="1833631"/>
            <a:ext cx="6238875"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t>North West London Jets was founded in the summer of 2011, as a breakaway from Hendon Hawks F.C. </a:t>
            </a:r>
          </a:p>
          <a:p>
            <a:pPr marL="285750" indent="-285750">
              <a:buFont typeface="Arial" panose="020B0604020202020204" pitchFamily="34" charset="0"/>
              <a:buChar char="•"/>
            </a:pPr>
            <a:r>
              <a:rPr lang="en-GB" sz="1600" dirty="0"/>
              <a:t>The Club was born out of concerns expressed by parents / stakeholders, unhappy with the Club’s direction; resulting in a core group of parents forming North West London Jets and appointing myself and Aaron Weichselbaum to oversee day-to-day operations. </a:t>
            </a:r>
          </a:p>
        </p:txBody>
      </p:sp>
      <p:sp>
        <p:nvSpPr>
          <p:cNvPr id="3" name="TextBox 2">
            <a:extLst>
              <a:ext uri="{FF2B5EF4-FFF2-40B4-BE49-F238E27FC236}">
                <a16:creationId xmlns:a16="http://schemas.microsoft.com/office/drawing/2014/main" id="{662BC878-DCDF-4961-A870-3B4A47A7A3BA}"/>
              </a:ext>
            </a:extLst>
          </p:cNvPr>
          <p:cNvSpPr txBox="1"/>
          <p:nvPr/>
        </p:nvSpPr>
        <p:spPr>
          <a:xfrm>
            <a:off x="838343" y="1558925"/>
            <a:ext cx="6333982" cy="338554"/>
          </a:xfrm>
          <a:prstGeom prst="rect">
            <a:avLst/>
          </a:prstGeom>
          <a:noFill/>
        </p:spPr>
        <p:txBody>
          <a:bodyPr wrap="square" rtlCol="0">
            <a:spAutoFit/>
          </a:bodyPr>
          <a:lstStyle/>
          <a:p>
            <a:r>
              <a:rPr lang="en-GB" sz="1600" b="1" dirty="0"/>
              <a:t>Why was North West London Jets Formed?</a:t>
            </a:r>
          </a:p>
        </p:txBody>
      </p:sp>
      <p:sp>
        <p:nvSpPr>
          <p:cNvPr id="14" name="TextBox 13">
            <a:extLst>
              <a:ext uri="{FF2B5EF4-FFF2-40B4-BE49-F238E27FC236}">
                <a16:creationId xmlns:a16="http://schemas.microsoft.com/office/drawing/2014/main" id="{D95B7B33-ABC1-4417-A6BF-BB8A472C83E0}"/>
              </a:ext>
            </a:extLst>
          </p:cNvPr>
          <p:cNvSpPr txBox="1"/>
          <p:nvPr/>
        </p:nvSpPr>
        <p:spPr>
          <a:xfrm>
            <a:off x="914399" y="3792457"/>
            <a:ext cx="6333982" cy="338554"/>
          </a:xfrm>
          <a:prstGeom prst="rect">
            <a:avLst/>
          </a:prstGeom>
          <a:noFill/>
        </p:spPr>
        <p:txBody>
          <a:bodyPr wrap="square" rtlCol="0">
            <a:spAutoFit/>
          </a:bodyPr>
          <a:lstStyle/>
          <a:p>
            <a:r>
              <a:rPr lang="en-GB" sz="1600" b="1" dirty="0"/>
              <a:t>What is the purpose of North West London Jets?</a:t>
            </a:r>
          </a:p>
        </p:txBody>
      </p:sp>
      <p:sp>
        <p:nvSpPr>
          <p:cNvPr id="15" name="TextBox 14">
            <a:extLst>
              <a:ext uri="{FF2B5EF4-FFF2-40B4-BE49-F238E27FC236}">
                <a16:creationId xmlns:a16="http://schemas.microsoft.com/office/drawing/2014/main" id="{F921FA4B-A74F-47DD-9179-F5D0A6E7EF53}"/>
              </a:ext>
            </a:extLst>
          </p:cNvPr>
          <p:cNvSpPr txBox="1"/>
          <p:nvPr/>
        </p:nvSpPr>
        <p:spPr>
          <a:xfrm>
            <a:off x="885896" y="4110989"/>
            <a:ext cx="6602024"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North West London Jets occupies a unique space within the Jewish community, catering primarily for members of the Modern Orthodox sector, who feel more at home with North West London Jets than with one of its rival Jewish Clubs, such as HIS Hendon United and HMH. </a:t>
            </a:r>
          </a:p>
          <a:p>
            <a:pPr marL="285750" indent="-285750">
              <a:buFont typeface="Arial" panose="020B0604020202020204" pitchFamily="34" charset="0"/>
              <a:buChar char="•"/>
            </a:pPr>
            <a:r>
              <a:rPr lang="en-GB" sz="1600" dirty="0"/>
              <a:t>The Club is family run with the purpose of ensuring players and parents enjoy their football in a community spirited environment. </a:t>
            </a:r>
          </a:p>
          <a:p>
            <a:pPr marL="285750" indent="-285750">
              <a:buFont typeface="Arial" panose="020B0604020202020204" pitchFamily="34" charset="0"/>
              <a:buChar char="•"/>
            </a:pPr>
            <a:r>
              <a:rPr lang="en-GB" sz="1600" dirty="0"/>
              <a:t>North West London Jets focuses on both Player and Individual Personal Development, and aims for self-sufficiency in developing future Coaches and Managers from within the Club. </a:t>
            </a:r>
          </a:p>
        </p:txBody>
      </p:sp>
    </p:spTree>
    <p:extLst>
      <p:ext uri="{BB962C8B-B14F-4D97-AF65-F5344CB8AC3E}">
        <p14:creationId xmlns:p14="http://schemas.microsoft.com/office/powerpoint/2010/main" val="30582926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Left Winger</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377907" y="2382203"/>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4" y="577932"/>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7848448" y="2759453"/>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205917" y="4845726"/>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991582" y="2800588"/>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6F6D8CDE-ADC9-4058-884E-201D024DB3BB}"/>
              </a:ext>
            </a:extLst>
          </p:cNvPr>
          <p:cNvSpPr txBox="1"/>
          <p:nvPr/>
        </p:nvSpPr>
        <p:spPr>
          <a:xfrm>
            <a:off x="5076824" y="974979"/>
            <a:ext cx="4619626"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Stretch the opposition by drifting wide and hugging the line, creating space centrally. </a:t>
            </a:r>
          </a:p>
          <a:p>
            <a:pPr marL="171450" indent="-171450">
              <a:buFont typeface="Arial" panose="020B0604020202020204" pitchFamily="34" charset="0"/>
              <a:buChar char="•"/>
            </a:pPr>
            <a:r>
              <a:rPr lang="en-GB" sz="1100" dirty="0"/>
              <a:t>Know when to drift inside (i.e. bending your run in behind the defence) and drive towards goal.</a:t>
            </a:r>
          </a:p>
          <a:p>
            <a:pPr marL="171450" indent="-171450">
              <a:buFont typeface="Arial" panose="020B0604020202020204" pitchFamily="34" charset="0"/>
              <a:buChar char="•"/>
            </a:pPr>
            <a:r>
              <a:rPr lang="en-GB" sz="1100" dirty="0"/>
              <a:t>Combine with the Wing back to create overloads in wide areas</a:t>
            </a:r>
          </a:p>
          <a:p>
            <a:pPr marL="171450" indent="-171450">
              <a:buFont typeface="Arial" panose="020B0604020202020204" pitchFamily="34" charset="0"/>
              <a:buChar char="•"/>
            </a:pPr>
            <a:r>
              <a:rPr lang="en-GB" sz="1100" dirty="0"/>
              <a:t>Combine with the Midfield and Striker to penetrate the opposition’s defensive unit. </a:t>
            </a:r>
          </a:p>
          <a:p>
            <a:pPr marL="171450" indent="-171450">
              <a:buFont typeface="Arial" panose="020B0604020202020204" pitchFamily="34" charset="0"/>
              <a:buChar char="•"/>
            </a:pPr>
            <a:r>
              <a:rPr lang="en-GB" sz="1100" dirty="0"/>
              <a:t>Look to cross the ball into the opposition’s penalty area from wide positions or look for cut-backs towards the edge of the penalty area</a:t>
            </a:r>
          </a:p>
        </p:txBody>
      </p:sp>
      <p:sp>
        <p:nvSpPr>
          <p:cNvPr id="12" name="TextBox 11">
            <a:extLst>
              <a:ext uri="{FF2B5EF4-FFF2-40B4-BE49-F238E27FC236}">
                <a16:creationId xmlns:a16="http://schemas.microsoft.com/office/drawing/2014/main" id="{A90FEB40-AE05-4517-A76C-59BD780700DA}"/>
              </a:ext>
            </a:extLst>
          </p:cNvPr>
          <p:cNvSpPr txBox="1"/>
          <p:nvPr/>
        </p:nvSpPr>
        <p:spPr>
          <a:xfrm>
            <a:off x="7955935" y="3185001"/>
            <a:ext cx="4236065" cy="1785104"/>
          </a:xfrm>
          <a:prstGeom prst="rect">
            <a:avLst/>
          </a:prstGeom>
          <a:noFill/>
        </p:spPr>
        <p:txBody>
          <a:bodyPr wrap="square" rtlCol="0">
            <a:spAutoFit/>
          </a:bodyPr>
          <a:lstStyle/>
          <a:p>
            <a:pPr marL="171450" indent="-171450">
              <a:buFont typeface="Arial" panose="020B0604020202020204" pitchFamily="34" charset="0"/>
              <a:buChar char="•"/>
            </a:pPr>
            <a:r>
              <a:rPr lang="en-GB" sz="1100" dirty="0"/>
              <a:t>Look to press the ball quickly if distances are suitable to regain possession or force the opposition backwards. </a:t>
            </a:r>
          </a:p>
          <a:p>
            <a:pPr marL="171450" indent="-171450">
              <a:buFont typeface="Arial" panose="020B0604020202020204" pitchFamily="34" charset="0"/>
              <a:buChar char="•"/>
            </a:pPr>
            <a:r>
              <a:rPr lang="en-GB" sz="1100" dirty="0"/>
              <a:t>Depending on where possession has been transitioned, drop back into the defensive shape to remain compact, encouraging the opposition to attack in the wide areas. </a:t>
            </a:r>
          </a:p>
          <a:p>
            <a:pPr marL="171450" indent="-171450">
              <a:buFont typeface="Arial" panose="020B0604020202020204" pitchFamily="34" charset="0"/>
              <a:buChar char="•"/>
            </a:pPr>
            <a:r>
              <a:rPr lang="en-GB" sz="1100" dirty="0"/>
              <a:t>If higher up the pitch, look to show the opposing Right Midfielder inside towards the congested area in the centre where the Striker, CAM and CDMs are waiting to press, to regain control of the ball. </a:t>
            </a:r>
          </a:p>
          <a:p>
            <a:pPr marL="171450" indent="-171450">
              <a:buFont typeface="Arial" panose="020B0604020202020204" pitchFamily="34" charset="0"/>
              <a:buChar char="•"/>
            </a:pPr>
            <a:r>
              <a:rPr lang="en-GB" sz="1100" dirty="0"/>
              <a:t>If deeper in our half of the pitch, look to force the opposing Left Midfielder away from goal, on the outside. </a:t>
            </a:r>
          </a:p>
        </p:txBody>
      </p:sp>
      <p:sp>
        <p:nvSpPr>
          <p:cNvPr id="13" name="TextBox 12">
            <a:extLst>
              <a:ext uri="{FF2B5EF4-FFF2-40B4-BE49-F238E27FC236}">
                <a16:creationId xmlns:a16="http://schemas.microsoft.com/office/drawing/2014/main" id="{F1A1B2B9-483B-4E84-B68D-8DF6A4B55D7D}"/>
              </a:ext>
            </a:extLst>
          </p:cNvPr>
          <p:cNvSpPr txBox="1"/>
          <p:nvPr/>
        </p:nvSpPr>
        <p:spPr>
          <a:xfrm>
            <a:off x="5244017" y="5252755"/>
            <a:ext cx="6076950"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Drop back into the defensive shape, remaining compact in and around the half-way line. </a:t>
            </a:r>
          </a:p>
          <a:p>
            <a:pPr marL="171450" indent="-171450">
              <a:buFont typeface="Arial" panose="020B0604020202020204" pitchFamily="34" charset="0"/>
              <a:buChar char="•"/>
            </a:pPr>
            <a:r>
              <a:rPr lang="en-GB" sz="1100" dirty="0"/>
              <a:t>Look to press the ball and close down the opposition when the distances to travel are suitable.  </a:t>
            </a:r>
          </a:p>
          <a:p>
            <a:pPr marL="171450" indent="-171450">
              <a:buFont typeface="Arial" panose="020B0604020202020204" pitchFamily="34" charset="0"/>
              <a:buChar char="•"/>
            </a:pPr>
            <a:r>
              <a:rPr lang="en-GB" sz="1100" dirty="0"/>
              <a:t>If higher up the pitch, look to show the opposing Left Midfielder inside towards the congested area in the centre, where the Striker, CAM and CDMs are waiting to press, to regain control of the ball. </a:t>
            </a:r>
          </a:p>
          <a:p>
            <a:pPr marL="171450" indent="-171450">
              <a:buFont typeface="Arial" panose="020B0604020202020204" pitchFamily="34" charset="0"/>
              <a:buChar char="•"/>
            </a:pPr>
            <a:r>
              <a:rPr lang="en-GB" sz="1100" dirty="0"/>
              <a:t>If deeper in our half of the pitch, look to force the opposing Right Midfielder away from goal, on the outside. </a:t>
            </a:r>
          </a:p>
          <a:p>
            <a:pPr marL="171450" indent="-171450">
              <a:buFont typeface="Arial" panose="020B0604020202020204" pitchFamily="34" charset="0"/>
              <a:buChar char="•"/>
            </a:pPr>
            <a:r>
              <a:rPr lang="en-GB" sz="1100" dirty="0"/>
              <a:t>Consider the angle of the press when closing down the opposition, in order to make play predictable so that possession can be regained. </a:t>
            </a:r>
          </a:p>
          <a:p>
            <a:pPr marL="171450" indent="-171450">
              <a:buFont typeface="Arial" panose="020B0604020202020204" pitchFamily="34" charset="0"/>
              <a:buChar char="•"/>
            </a:pPr>
            <a:r>
              <a:rPr lang="en-GB" sz="1100" dirty="0"/>
              <a:t>Support the full back in preventing crosses from wide areas into the penalty box.</a:t>
            </a:r>
          </a:p>
        </p:txBody>
      </p:sp>
      <p:sp>
        <p:nvSpPr>
          <p:cNvPr id="14" name="TextBox 13">
            <a:extLst>
              <a:ext uri="{FF2B5EF4-FFF2-40B4-BE49-F238E27FC236}">
                <a16:creationId xmlns:a16="http://schemas.microsoft.com/office/drawing/2014/main" id="{CC631C9B-6EDE-471E-99A6-318BE5873603}"/>
              </a:ext>
            </a:extLst>
          </p:cNvPr>
          <p:cNvSpPr txBox="1"/>
          <p:nvPr/>
        </p:nvSpPr>
        <p:spPr>
          <a:xfrm>
            <a:off x="1007226" y="3185001"/>
            <a:ext cx="4370681" cy="2123658"/>
          </a:xfrm>
          <a:prstGeom prst="rect">
            <a:avLst/>
          </a:prstGeom>
          <a:noFill/>
        </p:spPr>
        <p:txBody>
          <a:bodyPr wrap="square" rtlCol="0">
            <a:spAutoFit/>
          </a:bodyPr>
          <a:lstStyle/>
          <a:p>
            <a:pPr marL="171450" indent="-171450">
              <a:buFont typeface="Arial" panose="020B0604020202020204" pitchFamily="34" charset="0"/>
              <a:buChar char="•"/>
            </a:pPr>
            <a:r>
              <a:rPr lang="en-GB" sz="1100" dirty="0"/>
              <a:t>Stretch the opposition by drifting wide and hugging the line, creating space centrally. </a:t>
            </a:r>
          </a:p>
          <a:p>
            <a:pPr marL="171450" indent="-171450">
              <a:buFont typeface="Arial" panose="020B0604020202020204" pitchFamily="34" charset="0"/>
              <a:buChar char="•"/>
            </a:pPr>
            <a:r>
              <a:rPr lang="en-GB" sz="1100" dirty="0"/>
              <a:t>Know when to drift inside (i.e. bending your run in behind the defence) and drive towards goal</a:t>
            </a:r>
          </a:p>
          <a:p>
            <a:pPr marL="171450" indent="-171450">
              <a:buFont typeface="Arial" panose="020B0604020202020204" pitchFamily="34" charset="0"/>
              <a:buChar char="•"/>
            </a:pPr>
            <a:r>
              <a:rPr lang="en-GB" sz="1100" dirty="0"/>
              <a:t>Scan the area to identify options for a pass, space to dribble into and where the opposition are positioned, to enable effective decision making about how best to attack quickly. </a:t>
            </a:r>
          </a:p>
          <a:p>
            <a:pPr marL="171450" indent="-171450">
              <a:buFont typeface="Arial" panose="020B0604020202020204" pitchFamily="34" charset="0"/>
              <a:buChar char="•"/>
            </a:pPr>
            <a:r>
              <a:rPr lang="en-GB" sz="1100" dirty="0"/>
              <a:t>Combine with the Wing Back to create overloads in wide areas</a:t>
            </a:r>
          </a:p>
          <a:p>
            <a:pPr marL="171450" indent="-171450">
              <a:buFont typeface="Arial" panose="020B0604020202020204" pitchFamily="34" charset="0"/>
              <a:buChar char="•"/>
            </a:pPr>
            <a:r>
              <a:rPr lang="en-GB" sz="1100" dirty="0"/>
              <a:t>Combine with the Midfield and Striker to penetrate the opposition’s defensive unit. </a:t>
            </a:r>
          </a:p>
          <a:p>
            <a:pPr marL="171450" indent="-171450">
              <a:buFont typeface="Arial" panose="020B0604020202020204" pitchFamily="34" charset="0"/>
              <a:buChar char="•"/>
            </a:pPr>
            <a:r>
              <a:rPr lang="en-GB" sz="1100" dirty="0"/>
              <a:t>Look to cross the ball into the oppositions penalty area from wide positions or look for cut-backs towards the edge of the penalty area</a:t>
            </a:r>
          </a:p>
        </p:txBody>
      </p:sp>
    </p:spTree>
    <p:extLst>
      <p:ext uri="{BB962C8B-B14F-4D97-AF65-F5344CB8AC3E}">
        <p14:creationId xmlns:p14="http://schemas.microsoft.com/office/powerpoint/2010/main" val="2250634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966D0-6724-4DF8-B5A2-815A323C2956}"/>
              </a:ext>
            </a:extLst>
          </p:cNvPr>
          <p:cNvSpPr>
            <a:spLocks noGrp="1"/>
          </p:cNvSpPr>
          <p:nvPr>
            <p:ph type="title"/>
          </p:nvPr>
        </p:nvSpPr>
        <p:spPr>
          <a:xfrm>
            <a:off x="407209" y="67032"/>
            <a:ext cx="9801854" cy="685443"/>
          </a:xfrm>
        </p:spPr>
        <p:txBody>
          <a:bodyPr vert="horz" lIns="91440" tIns="45720" rIns="91440" bIns="45720" rtlCol="0" anchor="ctr">
            <a:normAutofit fontScale="90000"/>
          </a:bodyPr>
          <a:lstStyle/>
          <a:p>
            <a:r>
              <a:rPr lang="en-US" b="1" dirty="0"/>
              <a:t>Positional Profiles – Striker</a:t>
            </a:r>
          </a:p>
        </p:txBody>
      </p:sp>
      <p:pic>
        <p:nvPicPr>
          <p:cNvPr id="1028" name="Picture 4" descr="Football club in Horley, teams for boys and girls - Gatwick United">
            <a:extLst>
              <a:ext uri="{FF2B5EF4-FFF2-40B4-BE49-F238E27FC236}">
                <a16:creationId xmlns:a16="http://schemas.microsoft.com/office/drawing/2014/main" id="{2376C8B7-415A-4F29-80B1-3D4144CEB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4" t="6887" r="10204" b="9693"/>
          <a:stretch/>
        </p:blipFill>
        <p:spPr bwMode="auto">
          <a:xfrm>
            <a:off x="5524671" y="2677323"/>
            <a:ext cx="2454897" cy="2606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275BF-7246-4BF8-99BC-9F5BDE6767EF}"/>
              </a:ext>
            </a:extLst>
          </p:cNvPr>
          <p:cNvSpPr txBox="1"/>
          <p:nvPr/>
        </p:nvSpPr>
        <p:spPr>
          <a:xfrm>
            <a:off x="5076823" y="523961"/>
            <a:ext cx="2295525" cy="523220"/>
          </a:xfrm>
          <a:prstGeom prst="rect">
            <a:avLst/>
          </a:prstGeom>
          <a:noFill/>
        </p:spPr>
        <p:txBody>
          <a:bodyPr wrap="square" rtlCol="0">
            <a:spAutoFit/>
          </a:bodyPr>
          <a:lstStyle/>
          <a:p>
            <a:r>
              <a:rPr lang="en-GB" sz="2800" b="1" dirty="0"/>
              <a:t>In Possession</a:t>
            </a:r>
          </a:p>
        </p:txBody>
      </p:sp>
      <p:sp>
        <p:nvSpPr>
          <p:cNvPr id="8" name="TextBox 7">
            <a:extLst>
              <a:ext uri="{FF2B5EF4-FFF2-40B4-BE49-F238E27FC236}">
                <a16:creationId xmlns:a16="http://schemas.microsoft.com/office/drawing/2014/main" id="{A75EFD0F-B1F6-46C7-B32A-59EF6455D412}"/>
              </a:ext>
            </a:extLst>
          </p:cNvPr>
          <p:cNvSpPr txBox="1"/>
          <p:nvPr/>
        </p:nvSpPr>
        <p:spPr>
          <a:xfrm>
            <a:off x="8024813" y="2985256"/>
            <a:ext cx="3419475" cy="523220"/>
          </a:xfrm>
          <a:prstGeom prst="rect">
            <a:avLst/>
          </a:prstGeom>
          <a:noFill/>
        </p:spPr>
        <p:txBody>
          <a:bodyPr wrap="square" rtlCol="0">
            <a:spAutoFit/>
          </a:bodyPr>
          <a:lstStyle/>
          <a:p>
            <a:r>
              <a:rPr lang="en-GB" sz="2800" b="1" dirty="0"/>
              <a:t>Transition – In to Out</a:t>
            </a:r>
          </a:p>
        </p:txBody>
      </p:sp>
      <p:sp>
        <p:nvSpPr>
          <p:cNvPr id="9" name="TextBox 8">
            <a:extLst>
              <a:ext uri="{FF2B5EF4-FFF2-40B4-BE49-F238E27FC236}">
                <a16:creationId xmlns:a16="http://schemas.microsoft.com/office/drawing/2014/main" id="{A4416576-8132-4878-A4F3-765F57415987}"/>
              </a:ext>
            </a:extLst>
          </p:cNvPr>
          <p:cNvSpPr txBox="1"/>
          <p:nvPr/>
        </p:nvSpPr>
        <p:spPr>
          <a:xfrm>
            <a:off x="5076823" y="5079740"/>
            <a:ext cx="2893391" cy="523220"/>
          </a:xfrm>
          <a:prstGeom prst="rect">
            <a:avLst/>
          </a:prstGeom>
          <a:noFill/>
        </p:spPr>
        <p:txBody>
          <a:bodyPr wrap="square" rtlCol="0">
            <a:spAutoFit/>
          </a:bodyPr>
          <a:lstStyle/>
          <a:p>
            <a:r>
              <a:rPr lang="en-GB" sz="2800" b="1" dirty="0"/>
              <a:t>Out of  Possession</a:t>
            </a:r>
          </a:p>
        </p:txBody>
      </p:sp>
      <p:sp>
        <p:nvSpPr>
          <p:cNvPr id="10" name="TextBox 9">
            <a:extLst>
              <a:ext uri="{FF2B5EF4-FFF2-40B4-BE49-F238E27FC236}">
                <a16:creationId xmlns:a16="http://schemas.microsoft.com/office/drawing/2014/main" id="{48CC951D-2298-48C6-8FAD-F705EAB2306A}"/>
              </a:ext>
            </a:extLst>
          </p:cNvPr>
          <p:cNvSpPr txBox="1"/>
          <p:nvPr/>
        </p:nvSpPr>
        <p:spPr>
          <a:xfrm>
            <a:off x="781222" y="2985256"/>
            <a:ext cx="3419475" cy="523220"/>
          </a:xfrm>
          <a:prstGeom prst="rect">
            <a:avLst/>
          </a:prstGeom>
          <a:noFill/>
        </p:spPr>
        <p:txBody>
          <a:bodyPr wrap="square" rtlCol="0">
            <a:spAutoFit/>
          </a:bodyPr>
          <a:lstStyle/>
          <a:p>
            <a:r>
              <a:rPr lang="en-GB" sz="2800" b="1" dirty="0"/>
              <a:t>Transition – Out to In</a:t>
            </a:r>
          </a:p>
        </p:txBody>
      </p:sp>
      <p:sp>
        <p:nvSpPr>
          <p:cNvPr id="11" name="TextBox 10">
            <a:extLst>
              <a:ext uri="{FF2B5EF4-FFF2-40B4-BE49-F238E27FC236}">
                <a16:creationId xmlns:a16="http://schemas.microsoft.com/office/drawing/2014/main" id="{23074E59-4768-44CE-B3ED-88AC30BAB39B}"/>
              </a:ext>
            </a:extLst>
          </p:cNvPr>
          <p:cNvSpPr txBox="1"/>
          <p:nvPr/>
        </p:nvSpPr>
        <p:spPr>
          <a:xfrm>
            <a:off x="5076823" y="918359"/>
            <a:ext cx="5010151"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Clever movement to stretch the opposing defence (i.e. runs in behind and cross- over runs with CAM)</a:t>
            </a:r>
          </a:p>
          <a:p>
            <a:pPr marL="171450" indent="-171450">
              <a:buFont typeface="Arial" panose="020B0604020202020204" pitchFamily="34" charset="0"/>
              <a:buChar char="•"/>
            </a:pPr>
            <a:r>
              <a:rPr lang="en-GB" sz="1100" dirty="0"/>
              <a:t>Willingness to drop into pockets of space to combine with the Midfield and Wingers. </a:t>
            </a:r>
          </a:p>
          <a:p>
            <a:pPr marL="171450" indent="-171450">
              <a:buFont typeface="Arial" panose="020B0604020202020204" pitchFamily="34" charset="0"/>
              <a:buChar char="•"/>
            </a:pPr>
            <a:r>
              <a:rPr lang="en-GB" sz="1100" dirty="0"/>
              <a:t>Ability to hold-up possession to bring team-mates into the attack through supporting runs</a:t>
            </a:r>
          </a:p>
          <a:p>
            <a:pPr marL="171450" indent="-171450">
              <a:buFont typeface="Arial" panose="020B0604020202020204" pitchFamily="34" charset="0"/>
              <a:buChar char="•"/>
            </a:pPr>
            <a:r>
              <a:rPr lang="en-GB" sz="1100" dirty="0"/>
              <a:t>Capable of shooting from in and around the penalty area to test the goalkeeper.</a:t>
            </a:r>
          </a:p>
          <a:p>
            <a:pPr marL="171450" indent="-171450">
              <a:buFont typeface="Arial" panose="020B0604020202020204" pitchFamily="34" charset="0"/>
              <a:buChar char="•"/>
            </a:pPr>
            <a:r>
              <a:rPr lang="en-GB" sz="1100" dirty="0"/>
              <a:t>Anticipation for any loose balls in the opposing penalty area from rebounds or deflections. </a:t>
            </a:r>
          </a:p>
          <a:p>
            <a:pPr marL="171450" indent="-171450">
              <a:buFont typeface="Arial" panose="020B0604020202020204" pitchFamily="34" charset="0"/>
              <a:buChar char="•"/>
            </a:pPr>
            <a:r>
              <a:rPr lang="en-GB" sz="1100" dirty="0"/>
              <a:t>Good timing of runs to ensure that forward movements aren’t flagged offside.</a:t>
            </a:r>
          </a:p>
          <a:p>
            <a:pPr marL="171450" indent="-171450">
              <a:buFont typeface="Arial" panose="020B0604020202020204" pitchFamily="34" charset="0"/>
              <a:buChar char="•"/>
            </a:pPr>
            <a:r>
              <a:rPr lang="en-GB" sz="1100" dirty="0"/>
              <a:t>Confidence when in possession, especially in 1vs1 situations.  </a:t>
            </a:r>
          </a:p>
        </p:txBody>
      </p:sp>
      <p:sp>
        <p:nvSpPr>
          <p:cNvPr id="12" name="TextBox 11">
            <a:extLst>
              <a:ext uri="{FF2B5EF4-FFF2-40B4-BE49-F238E27FC236}">
                <a16:creationId xmlns:a16="http://schemas.microsoft.com/office/drawing/2014/main" id="{0F70071A-1C55-4D88-8049-AC489634CDF6}"/>
              </a:ext>
            </a:extLst>
          </p:cNvPr>
          <p:cNvSpPr txBox="1"/>
          <p:nvPr/>
        </p:nvSpPr>
        <p:spPr>
          <a:xfrm>
            <a:off x="8134350" y="3477951"/>
            <a:ext cx="3895726"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If we cannot win the ball back immediately, then drop back to the edge of the “D” at the centre circle to form a compact unit for the opposition to break down. </a:t>
            </a:r>
          </a:p>
          <a:p>
            <a:pPr marL="171450" indent="-171450">
              <a:buFont typeface="Arial" panose="020B0604020202020204" pitchFamily="34" charset="0"/>
              <a:buChar char="•"/>
            </a:pPr>
            <a:r>
              <a:rPr lang="en-GB" sz="1100" dirty="0"/>
              <a:t>Consider the angle of the press when closing down, in order to make play predictable and try and force the opposition to play sideways, backwards or into the wide areas. </a:t>
            </a:r>
          </a:p>
          <a:p>
            <a:pPr marL="171450" indent="-171450">
              <a:buFont typeface="Arial" panose="020B0604020202020204" pitchFamily="34" charset="0"/>
              <a:buChar char="•"/>
            </a:pPr>
            <a:r>
              <a:rPr lang="en-GB" sz="1100" dirty="0"/>
              <a:t>If higher up the pitch, watch for the triggers to press in central areas, from the Wingers showing the respective opposing Midfielders inside. </a:t>
            </a:r>
          </a:p>
          <a:p>
            <a:pPr marL="171450" indent="-171450">
              <a:buFont typeface="Arial" panose="020B0604020202020204" pitchFamily="34" charset="0"/>
              <a:buChar char="•"/>
            </a:pPr>
            <a:r>
              <a:rPr lang="en-GB" sz="1100" dirty="0"/>
              <a:t>Provide an outlet for the team to get the ball forward to, for a counter-attack. </a:t>
            </a:r>
          </a:p>
        </p:txBody>
      </p:sp>
      <p:sp>
        <p:nvSpPr>
          <p:cNvPr id="13" name="TextBox 12">
            <a:extLst>
              <a:ext uri="{FF2B5EF4-FFF2-40B4-BE49-F238E27FC236}">
                <a16:creationId xmlns:a16="http://schemas.microsoft.com/office/drawing/2014/main" id="{B29D4F6D-AE2A-45BD-B94B-D1484B7A4FDA}"/>
              </a:ext>
            </a:extLst>
          </p:cNvPr>
          <p:cNvSpPr txBox="1"/>
          <p:nvPr/>
        </p:nvSpPr>
        <p:spPr>
          <a:xfrm>
            <a:off x="5146052" y="5487576"/>
            <a:ext cx="5648324" cy="1446550"/>
          </a:xfrm>
          <a:prstGeom prst="rect">
            <a:avLst/>
          </a:prstGeom>
          <a:noFill/>
        </p:spPr>
        <p:txBody>
          <a:bodyPr wrap="square" rtlCol="0">
            <a:spAutoFit/>
          </a:bodyPr>
          <a:lstStyle/>
          <a:p>
            <a:pPr marL="171450" indent="-171450">
              <a:buFont typeface="Arial" panose="020B0604020202020204" pitchFamily="34" charset="0"/>
              <a:buChar char="•"/>
            </a:pPr>
            <a:r>
              <a:rPr lang="en-GB" sz="1100" dirty="0"/>
              <a:t>If we cannot win the ball back immediately, then drop back to the edge of the “D” at the centre circle to form a compact unit for the opposition to break down. </a:t>
            </a:r>
          </a:p>
          <a:p>
            <a:pPr marL="171450" indent="-171450">
              <a:buFont typeface="Arial" panose="020B0604020202020204" pitchFamily="34" charset="0"/>
              <a:buChar char="•"/>
            </a:pPr>
            <a:r>
              <a:rPr lang="en-GB" sz="1100" dirty="0"/>
              <a:t>Consider the angle of the press when closing down, in order to make play predictable and try and force the opposition to play sideways, backwards or into the wide areas. </a:t>
            </a:r>
          </a:p>
          <a:p>
            <a:pPr marL="171450" indent="-171450">
              <a:buFont typeface="Arial" panose="020B0604020202020204" pitchFamily="34" charset="0"/>
              <a:buChar char="•"/>
            </a:pPr>
            <a:r>
              <a:rPr lang="en-GB" sz="1100" dirty="0"/>
              <a:t>If higher up the pitch, watch for the triggers to press in central areas, from the Wingers showing the respective opposing Midfielders inside. </a:t>
            </a:r>
          </a:p>
          <a:p>
            <a:pPr marL="171450" indent="-171450">
              <a:buFont typeface="Arial" panose="020B0604020202020204" pitchFamily="34" charset="0"/>
              <a:buChar char="•"/>
            </a:pPr>
            <a:r>
              <a:rPr lang="en-GB" sz="1100" dirty="0"/>
              <a:t>Provide an outlet for the team to get the ball forward to, for a counter-attack. </a:t>
            </a:r>
          </a:p>
          <a:p>
            <a:pPr marL="171450" indent="-171450">
              <a:buFont typeface="Arial" panose="020B0604020202020204" pitchFamily="34" charset="0"/>
              <a:buChar char="•"/>
            </a:pPr>
            <a:endParaRPr lang="en-GB" sz="1100" dirty="0"/>
          </a:p>
        </p:txBody>
      </p:sp>
      <p:sp>
        <p:nvSpPr>
          <p:cNvPr id="14" name="TextBox 13">
            <a:extLst>
              <a:ext uri="{FF2B5EF4-FFF2-40B4-BE49-F238E27FC236}">
                <a16:creationId xmlns:a16="http://schemas.microsoft.com/office/drawing/2014/main" id="{E610E908-BC80-4F67-98E8-081308E0F444}"/>
              </a:ext>
            </a:extLst>
          </p:cNvPr>
          <p:cNvSpPr txBox="1"/>
          <p:nvPr/>
        </p:nvSpPr>
        <p:spPr>
          <a:xfrm>
            <a:off x="769478" y="3477950"/>
            <a:ext cx="4848062"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t>Clever movement to stretch the opposing defence (i.e. runs in behind and cross over runs with the CAM)</a:t>
            </a:r>
          </a:p>
          <a:p>
            <a:pPr marL="171450" indent="-171450">
              <a:buFont typeface="Arial" panose="020B0604020202020204" pitchFamily="34" charset="0"/>
              <a:buChar char="•"/>
            </a:pPr>
            <a:r>
              <a:rPr lang="en-GB" sz="1100" dirty="0"/>
              <a:t>Willingness to drop into pockets of space to combine with the midfield and wingers. </a:t>
            </a:r>
          </a:p>
          <a:p>
            <a:pPr marL="171450" indent="-171450">
              <a:buFont typeface="Arial" panose="020B0604020202020204" pitchFamily="34" charset="0"/>
              <a:buChar char="•"/>
            </a:pPr>
            <a:r>
              <a:rPr lang="en-GB" sz="1100" dirty="0"/>
              <a:t>Ability to hold-up possession to bring team-mates into the attack through supporting runs</a:t>
            </a:r>
          </a:p>
          <a:p>
            <a:pPr marL="171450" indent="-171450">
              <a:buFont typeface="Arial" panose="020B0604020202020204" pitchFamily="34" charset="0"/>
              <a:buChar char="•"/>
            </a:pPr>
            <a:r>
              <a:rPr lang="en-GB" sz="1100" dirty="0"/>
              <a:t>Capable of shooting from in and around the penalty to test the goalkeeper</a:t>
            </a:r>
          </a:p>
          <a:p>
            <a:pPr marL="171450" indent="-171450">
              <a:buFont typeface="Arial" panose="020B0604020202020204" pitchFamily="34" charset="0"/>
              <a:buChar char="•"/>
            </a:pPr>
            <a:r>
              <a:rPr lang="en-GB" sz="1100" dirty="0"/>
              <a:t>Anticipation for any loose balls in the opposing penalty area from rebounds or deflections. </a:t>
            </a:r>
          </a:p>
          <a:p>
            <a:pPr marL="171450" indent="-171450">
              <a:buFont typeface="Arial" panose="020B0604020202020204" pitchFamily="34" charset="0"/>
              <a:buChar char="•"/>
            </a:pPr>
            <a:r>
              <a:rPr lang="en-GB" sz="1100" dirty="0"/>
              <a:t>Good timing of runs to ensure that forward movements aren’t flagged offside. </a:t>
            </a:r>
          </a:p>
          <a:p>
            <a:pPr marL="171450" indent="-171450">
              <a:buFont typeface="Arial" panose="020B0604020202020204" pitchFamily="34" charset="0"/>
              <a:buChar char="•"/>
            </a:pPr>
            <a:r>
              <a:rPr lang="en-GB" sz="1100" dirty="0"/>
              <a:t>Confidence when in possession, especially in 1vs1 situations</a:t>
            </a:r>
          </a:p>
        </p:txBody>
      </p:sp>
    </p:spTree>
    <p:extLst>
      <p:ext uri="{BB962C8B-B14F-4D97-AF65-F5344CB8AC3E}">
        <p14:creationId xmlns:p14="http://schemas.microsoft.com/office/powerpoint/2010/main" val="9945599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ople at the meeting desk">
            <a:extLst>
              <a:ext uri="{FF2B5EF4-FFF2-40B4-BE49-F238E27FC236}">
                <a16:creationId xmlns:a16="http://schemas.microsoft.com/office/drawing/2014/main" id="{01DFA3A6-86E9-4CE6-915A-164B2BCA1F08}"/>
              </a:ext>
            </a:extLst>
          </p:cNvPr>
          <p:cNvPicPr>
            <a:picLocks noChangeAspect="1"/>
          </p:cNvPicPr>
          <p:nvPr/>
        </p:nvPicPr>
        <p:blipFill rotWithShape="1">
          <a:blip r:embed="rId2"/>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34760761-686C-429C-8CD6-1772F728158B}"/>
              </a:ext>
            </a:extLst>
          </p:cNvPr>
          <p:cNvSpPr>
            <a:spLocks noGrp="1"/>
          </p:cNvSpPr>
          <p:nvPr>
            <p:ph type="body" idx="1"/>
          </p:nvPr>
        </p:nvSpPr>
        <p:spPr>
          <a:xfrm>
            <a:off x="841249" y="5543643"/>
            <a:ext cx="8856058" cy="479701"/>
          </a:xfrm>
        </p:spPr>
        <p:txBody>
          <a:bodyPr vert="horz" lIns="91440" tIns="45720" rIns="91440" bIns="45720" rtlCol="0">
            <a:normAutofit/>
          </a:bodyPr>
          <a:lstStyle/>
          <a:p>
            <a:r>
              <a:rPr lang="en-US" sz="1400">
                <a:solidFill>
                  <a:srgbClr val="FFFFFF"/>
                </a:solidFill>
              </a:rPr>
              <a:t>The following section describes the coaching styles, practice designs, management approach and how sessions are reviewed. </a:t>
            </a:r>
          </a:p>
        </p:txBody>
      </p:sp>
      <p:sp>
        <p:nvSpPr>
          <p:cNvPr id="2" name="Title 1">
            <a:extLst>
              <a:ext uri="{FF2B5EF4-FFF2-40B4-BE49-F238E27FC236}">
                <a16:creationId xmlns:a16="http://schemas.microsoft.com/office/drawing/2014/main" id="{B885AA45-BBD9-48AB-A45A-D2C308D353B0}"/>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5400">
                <a:solidFill>
                  <a:srgbClr val="FFFFFF"/>
                </a:solidFill>
              </a:rPr>
              <a:t>How we Coach</a:t>
            </a:r>
          </a:p>
        </p:txBody>
      </p:sp>
    </p:spTree>
    <p:extLst>
      <p:ext uri="{BB962C8B-B14F-4D97-AF65-F5344CB8AC3E}">
        <p14:creationId xmlns:p14="http://schemas.microsoft.com/office/powerpoint/2010/main" val="6953906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Coaching</a:t>
            </a:r>
          </a:p>
        </p:txBody>
      </p:sp>
      <p:sp>
        <p:nvSpPr>
          <p:cNvPr id="4" name="TextBox 3">
            <a:extLst>
              <a:ext uri="{FF2B5EF4-FFF2-40B4-BE49-F238E27FC236}">
                <a16:creationId xmlns:a16="http://schemas.microsoft.com/office/drawing/2014/main" id="{B5E83770-1CD4-4B53-91BC-41FDEBFFAE0A}"/>
              </a:ext>
            </a:extLst>
          </p:cNvPr>
          <p:cNvSpPr txBox="1"/>
          <p:nvPr/>
        </p:nvSpPr>
        <p:spPr>
          <a:xfrm>
            <a:off x="4581727" y="649480"/>
            <a:ext cx="6919393"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t>North West London Jets wants to develop technically proficient and tactically astute footballers, with strong mental resilience, enabling them to fulfil their potential. </a:t>
            </a:r>
          </a:p>
          <a:p>
            <a:pPr marL="285750" indent="-228600">
              <a:lnSpc>
                <a:spcPct val="90000"/>
              </a:lnSpc>
              <a:spcAft>
                <a:spcPts val="600"/>
              </a:spcAft>
              <a:buFont typeface="Arial" panose="020B0604020202020204" pitchFamily="34" charset="0"/>
              <a:buChar char="•"/>
            </a:pPr>
            <a:r>
              <a:rPr lang="en-US" sz="1600" dirty="0"/>
              <a:t>This is achieved through a defined set of building blocks, focused on:</a:t>
            </a:r>
          </a:p>
        </p:txBody>
      </p:sp>
      <p:grpSp>
        <p:nvGrpSpPr>
          <p:cNvPr id="3" name="Group 2">
            <a:extLst>
              <a:ext uri="{FF2B5EF4-FFF2-40B4-BE49-F238E27FC236}">
                <a16:creationId xmlns:a16="http://schemas.microsoft.com/office/drawing/2014/main" id="{F805EBEB-B2DF-4913-8852-6A9BEE41101F}"/>
              </a:ext>
            </a:extLst>
          </p:cNvPr>
          <p:cNvGrpSpPr/>
          <p:nvPr/>
        </p:nvGrpSpPr>
        <p:grpSpPr>
          <a:xfrm>
            <a:off x="6094476" y="4071536"/>
            <a:ext cx="3615776" cy="1723229"/>
            <a:chOff x="5379675" y="3221866"/>
            <a:chExt cx="4733925" cy="2256124"/>
          </a:xfrm>
        </p:grpSpPr>
        <p:sp>
          <p:nvSpPr>
            <p:cNvPr id="2" name="Rectangle 1">
              <a:extLst>
                <a:ext uri="{FF2B5EF4-FFF2-40B4-BE49-F238E27FC236}">
                  <a16:creationId xmlns:a16="http://schemas.microsoft.com/office/drawing/2014/main" id="{FDBB9F0F-8715-462E-96CD-C5D2A6A7B398}"/>
                </a:ext>
              </a:extLst>
            </p:cNvPr>
            <p:cNvSpPr/>
            <p:nvPr/>
          </p:nvSpPr>
          <p:spPr>
            <a:xfrm>
              <a:off x="5379675" y="5106515"/>
              <a:ext cx="4733925" cy="371475"/>
            </a:xfrm>
            <a:prstGeom prst="rect">
              <a:avLst/>
            </a:prstGeom>
            <a:solidFill>
              <a:srgbClr val="EC9090"/>
            </a:solidFill>
            <a:ln>
              <a:solidFill>
                <a:srgbClr val="E74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GB" sz="1300"/>
                <a:t>Ball Familiarity</a:t>
              </a:r>
            </a:p>
          </p:txBody>
        </p:sp>
        <p:sp>
          <p:nvSpPr>
            <p:cNvPr id="8" name="Rectangle 7">
              <a:extLst>
                <a:ext uri="{FF2B5EF4-FFF2-40B4-BE49-F238E27FC236}">
                  <a16:creationId xmlns:a16="http://schemas.microsoft.com/office/drawing/2014/main" id="{729B5B7B-D635-4079-B22C-25090DE4E1DE}"/>
                </a:ext>
              </a:extLst>
            </p:cNvPr>
            <p:cNvSpPr/>
            <p:nvPr/>
          </p:nvSpPr>
          <p:spPr>
            <a:xfrm>
              <a:off x="5790469" y="4725515"/>
              <a:ext cx="3912335" cy="371475"/>
            </a:xfrm>
            <a:prstGeom prst="rect">
              <a:avLst/>
            </a:prstGeom>
            <a:solidFill>
              <a:srgbClr val="E08876"/>
            </a:solidFill>
            <a:ln>
              <a:solidFill>
                <a:srgbClr val="E08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GB" sz="1300"/>
                <a:t>Passing &amp; Receiving</a:t>
              </a:r>
            </a:p>
          </p:txBody>
        </p:sp>
        <p:sp>
          <p:nvSpPr>
            <p:cNvPr id="9" name="Rectangle 8">
              <a:extLst>
                <a:ext uri="{FF2B5EF4-FFF2-40B4-BE49-F238E27FC236}">
                  <a16:creationId xmlns:a16="http://schemas.microsoft.com/office/drawing/2014/main" id="{B81F2992-7CDF-426A-BD56-778F7B70AD35}"/>
                </a:ext>
              </a:extLst>
            </p:cNvPr>
            <p:cNvSpPr/>
            <p:nvPr/>
          </p:nvSpPr>
          <p:spPr>
            <a:xfrm>
              <a:off x="5958776" y="4344515"/>
              <a:ext cx="3556669" cy="371475"/>
            </a:xfrm>
            <a:prstGeom prst="rect">
              <a:avLst/>
            </a:prstGeom>
            <a:solidFill>
              <a:srgbClr val="EB655B"/>
            </a:solidFill>
            <a:ln>
              <a:solidFill>
                <a:srgbClr val="EB6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GB" sz="1300"/>
                <a:t>Finishing</a:t>
              </a:r>
            </a:p>
          </p:txBody>
        </p:sp>
        <p:sp>
          <p:nvSpPr>
            <p:cNvPr id="10" name="Rectangle 9">
              <a:extLst>
                <a:ext uri="{FF2B5EF4-FFF2-40B4-BE49-F238E27FC236}">
                  <a16:creationId xmlns:a16="http://schemas.microsoft.com/office/drawing/2014/main" id="{233A6D9C-AAA1-40EF-83D0-50712FD36D19}"/>
                </a:ext>
              </a:extLst>
            </p:cNvPr>
            <p:cNvSpPr/>
            <p:nvPr/>
          </p:nvSpPr>
          <p:spPr>
            <a:xfrm>
              <a:off x="6120443" y="3973040"/>
              <a:ext cx="3233335" cy="371475"/>
            </a:xfrm>
            <a:prstGeom prst="rect">
              <a:avLst/>
            </a:prstGeom>
            <a:solidFill>
              <a:srgbClr val="E74141"/>
            </a:solidFill>
            <a:ln>
              <a:solidFill>
                <a:srgbClr val="F45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GB" sz="1300" dirty="0"/>
                <a:t>Attack vs Defence</a:t>
              </a:r>
            </a:p>
          </p:txBody>
        </p:sp>
        <p:sp>
          <p:nvSpPr>
            <p:cNvPr id="11" name="Rectangle 10">
              <a:extLst>
                <a:ext uri="{FF2B5EF4-FFF2-40B4-BE49-F238E27FC236}">
                  <a16:creationId xmlns:a16="http://schemas.microsoft.com/office/drawing/2014/main" id="{8E85A99E-2D7E-4E13-B684-200097A1D2C2}"/>
                </a:ext>
              </a:extLst>
            </p:cNvPr>
            <p:cNvSpPr/>
            <p:nvPr/>
          </p:nvSpPr>
          <p:spPr>
            <a:xfrm>
              <a:off x="6268085" y="3601565"/>
              <a:ext cx="2939395" cy="371475"/>
            </a:xfrm>
            <a:prstGeom prst="rect">
              <a:avLst/>
            </a:prstGeom>
            <a:solidFill>
              <a:srgbClr val="D9191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GB" sz="1300" dirty="0"/>
                <a:t>Movement On &amp; Off the Ball</a:t>
              </a:r>
            </a:p>
          </p:txBody>
        </p:sp>
        <p:sp>
          <p:nvSpPr>
            <p:cNvPr id="12" name="Rectangle 11">
              <a:extLst>
                <a:ext uri="{FF2B5EF4-FFF2-40B4-BE49-F238E27FC236}">
                  <a16:creationId xmlns:a16="http://schemas.microsoft.com/office/drawing/2014/main" id="{CB6DE22B-D93A-4CC4-816C-3139EF509540}"/>
                </a:ext>
              </a:extLst>
            </p:cNvPr>
            <p:cNvSpPr/>
            <p:nvPr/>
          </p:nvSpPr>
          <p:spPr>
            <a:xfrm>
              <a:off x="6415312" y="3221866"/>
              <a:ext cx="2672177" cy="371475"/>
            </a:xfrm>
            <a:prstGeom prst="rect">
              <a:avLst/>
            </a:prstGeom>
            <a:solidFill>
              <a:srgbClr val="C52D2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GB" sz="1300"/>
                <a:t>Team Play</a:t>
              </a:r>
            </a:p>
          </p:txBody>
        </p:sp>
      </p:grpSp>
    </p:spTree>
    <p:extLst>
      <p:ext uri="{BB962C8B-B14F-4D97-AF65-F5344CB8AC3E}">
        <p14:creationId xmlns:p14="http://schemas.microsoft.com/office/powerpoint/2010/main" val="1962884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7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Rectangle 8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Ball Familiarity</a:t>
            </a:r>
          </a:p>
        </p:txBody>
      </p:sp>
      <p:sp>
        <p:nvSpPr>
          <p:cNvPr id="4" name="TextBox 3">
            <a:extLst>
              <a:ext uri="{FF2B5EF4-FFF2-40B4-BE49-F238E27FC236}">
                <a16:creationId xmlns:a16="http://schemas.microsoft.com/office/drawing/2014/main" id="{B5E83770-1CD4-4B53-91BC-41FDEBFFAE0A}"/>
              </a:ext>
            </a:extLst>
          </p:cNvPr>
          <p:cNvSpPr txBox="1"/>
          <p:nvPr/>
        </p:nvSpPr>
        <p:spPr>
          <a:xfrm>
            <a:off x="4816661" y="373255"/>
            <a:ext cx="6555347" cy="5546047"/>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dirty="0"/>
              <a:t>The foundation building block, focused on developing each players relationship with the ball, ensuring that all players are comfortable and confident with the ball at their feet, both in pressured and unpressured situations.  </a:t>
            </a:r>
          </a:p>
          <a:p>
            <a:pPr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This is achieved through ensuring that all players have a football, a 1:1 ratio. </a:t>
            </a:r>
          </a:p>
          <a:p>
            <a:pPr marL="285750" indent="-228600">
              <a:lnSpc>
                <a:spcPct val="90000"/>
              </a:lnSpc>
              <a:spcAft>
                <a:spcPts val="600"/>
              </a:spcAft>
              <a:buFont typeface="Arial" panose="020B0604020202020204" pitchFamily="34" charset="0"/>
              <a:buChar char="•"/>
            </a:pPr>
            <a:r>
              <a:rPr lang="en-US" sz="1600" dirty="0"/>
              <a:t>Repetition of ball mastery and dribbling practices, using different surfaces of their feet (sole, inside, outside and lace). </a:t>
            </a:r>
          </a:p>
          <a:p>
            <a:pPr marL="285750" indent="-228600">
              <a:lnSpc>
                <a:spcPct val="90000"/>
              </a:lnSpc>
              <a:spcAft>
                <a:spcPts val="600"/>
              </a:spcAft>
              <a:buFont typeface="Arial" panose="020B0604020202020204" pitchFamily="34" charset="0"/>
              <a:buChar char="•"/>
            </a:pPr>
            <a:r>
              <a:rPr lang="en-US" sz="1600" dirty="0"/>
              <a:t>All players receive many touches of the ball, undertaking numerous activities that encompass:</a:t>
            </a:r>
          </a:p>
          <a:p>
            <a:pPr marL="1200150" lvl="2" indent="-228600">
              <a:lnSpc>
                <a:spcPct val="90000"/>
              </a:lnSpc>
              <a:spcAft>
                <a:spcPts val="600"/>
              </a:spcAft>
              <a:buFont typeface="Arial" panose="020B0604020202020204" pitchFamily="34" charset="0"/>
              <a:buChar char="•"/>
            </a:pPr>
            <a:r>
              <a:rPr lang="en-US" sz="1600" dirty="0"/>
              <a:t>Dribbling</a:t>
            </a:r>
          </a:p>
          <a:p>
            <a:pPr marL="1200150" lvl="2" indent="-228600">
              <a:lnSpc>
                <a:spcPct val="90000"/>
              </a:lnSpc>
              <a:spcAft>
                <a:spcPts val="600"/>
              </a:spcAft>
              <a:buFont typeface="Arial" panose="020B0604020202020204" pitchFamily="34" charset="0"/>
              <a:buChar char="•"/>
            </a:pPr>
            <a:r>
              <a:rPr lang="en-US" sz="1600" dirty="0"/>
              <a:t>Ball Mastery</a:t>
            </a:r>
          </a:p>
          <a:p>
            <a:pPr marL="1200150" lvl="2" indent="-228600">
              <a:lnSpc>
                <a:spcPct val="90000"/>
              </a:lnSpc>
              <a:spcAft>
                <a:spcPts val="600"/>
              </a:spcAft>
              <a:buFont typeface="Arial" panose="020B0604020202020204" pitchFamily="34" charset="0"/>
              <a:buChar char="•"/>
            </a:pPr>
            <a:r>
              <a:rPr lang="en-US" sz="1600" dirty="0"/>
              <a:t>Turning</a:t>
            </a:r>
          </a:p>
          <a:p>
            <a:pPr marL="1200150" lvl="2" indent="-228600">
              <a:lnSpc>
                <a:spcPct val="90000"/>
              </a:lnSpc>
              <a:spcAft>
                <a:spcPts val="600"/>
              </a:spcAft>
              <a:buFont typeface="Arial" panose="020B0604020202020204" pitchFamily="34" charset="0"/>
              <a:buChar char="•"/>
            </a:pPr>
            <a:r>
              <a:rPr lang="en-US" sz="1600" dirty="0"/>
              <a:t>Running with the Ball</a:t>
            </a:r>
          </a:p>
          <a:p>
            <a:pPr marL="1200150" lvl="2" indent="-228600">
              <a:lnSpc>
                <a:spcPct val="90000"/>
              </a:lnSpc>
              <a:spcAft>
                <a:spcPts val="600"/>
              </a:spcAft>
              <a:buFont typeface="Arial" panose="020B0604020202020204" pitchFamily="34" charset="0"/>
              <a:buChar char="•"/>
            </a:pPr>
            <a:r>
              <a:rPr lang="en-US" sz="1600" dirty="0"/>
              <a:t>Beating an Opponent</a:t>
            </a:r>
          </a:p>
          <a:p>
            <a:pPr marL="1200150" lvl="2" indent="-228600">
              <a:lnSpc>
                <a:spcPct val="90000"/>
              </a:lnSpc>
              <a:spcAft>
                <a:spcPts val="600"/>
              </a:spcAft>
              <a:buFont typeface="Arial" panose="020B0604020202020204" pitchFamily="34" charset="0"/>
              <a:buChar char="•"/>
            </a:pPr>
            <a:endParaRPr lang="en-US" sz="1600" dirty="0"/>
          </a:p>
          <a:p>
            <a:pPr marL="285750" lvl="2" indent="-228600">
              <a:lnSpc>
                <a:spcPct val="90000"/>
              </a:lnSpc>
              <a:spcAft>
                <a:spcPts val="600"/>
              </a:spcAft>
              <a:buFont typeface="Arial" panose="020B0604020202020204" pitchFamily="34" charset="0"/>
              <a:buChar char="•"/>
            </a:pPr>
            <a:r>
              <a:rPr lang="en-US" sz="1600" dirty="0"/>
              <a:t>All sessions include Unopposed and Opposed practices, to apply the techniques learnt in more game related situations, with active opposition. </a:t>
            </a:r>
          </a:p>
          <a:p>
            <a:pPr marL="285750" lvl="2" indent="-228600">
              <a:lnSpc>
                <a:spcPct val="90000"/>
              </a:lnSpc>
              <a:spcAft>
                <a:spcPts val="600"/>
              </a:spcAft>
              <a:buFont typeface="Arial" panose="020B0604020202020204" pitchFamily="34" charset="0"/>
              <a:buChar char="•"/>
            </a:pPr>
            <a:r>
              <a:rPr lang="en-US" sz="1600" dirty="0"/>
              <a:t>The use of active opposition enables players to </a:t>
            </a:r>
            <a:r>
              <a:rPr lang="en-US" sz="1600" dirty="0" err="1"/>
              <a:t>familiarise</a:t>
            </a:r>
            <a:r>
              <a:rPr lang="en-US" sz="1600" dirty="0"/>
              <a:t> themselves with more pressured situations and make decisions how best to manage such circumstances. </a:t>
            </a:r>
          </a:p>
        </p:txBody>
      </p:sp>
    </p:spTree>
    <p:extLst>
      <p:ext uri="{BB962C8B-B14F-4D97-AF65-F5344CB8AC3E}">
        <p14:creationId xmlns:p14="http://schemas.microsoft.com/office/powerpoint/2010/main" val="1966551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Passing &amp; Receiving</a:t>
            </a:r>
          </a:p>
        </p:txBody>
      </p:sp>
      <p:sp>
        <p:nvSpPr>
          <p:cNvPr id="4" name="TextBox 3">
            <a:extLst>
              <a:ext uri="{FF2B5EF4-FFF2-40B4-BE49-F238E27FC236}">
                <a16:creationId xmlns:a16="http://schemas.microsoft.com/office/drawing/2014/main" id="{B5E83770-1CD4-4B53-91BC-41FDEBFFAE0A}"/>
              </a:ext>
            </a:extLst>
          </p:cNvPr>
          <p:cNvSpPr txBox="1"/>
          <p:nvPr/>
        </p:nvSpPr>
        <p:spPr>
          <a:xfrm>
            <a:off x="4810259" y="233680"/>
            <a:ext cx="6915019" cy="6350000"/>
          </a:xfrm>
          <a:prstGeom prst="rect">
            <a:avLst/>
          </a:prstGeom>
        </p:spPr>
        <p:txBody>
          <a:bodyPr vert="horz" lIns="91440" tIns="45720" rIns="91440" bIns="45720" rtlCol="0" anchor="ctr">
            <a:normAutofit lnSpcReduction="10000"/>
          </a:bodyPr>
          <a:lstStyle/>
          <a:p>
            <a:pPr marL="285750" indent="-228600">
              <a:spcAft>
                <a:spcPts val="600"/>
              </a:spcAft>
              <a:buFont typeface="Arial" panose="020B0604020202020204" pitchFamily="34" charset="0"/>
              <a:buChar char="•"/>
            </a:pPr>
            <a:r>
              <a:rPr lang="en-US" sz="1600" dirty="0"/>
              <a:t>The second building block, Passing &amp; Receiving, focuses on the techniques used to pass the ball using the:</a:t>
            </a:r>
          </a:p>
          <a:p>
            <a:pPr marL="742950" lvl="1" indent="-228600">
              <a:lnSpc>
                <a:spcPct val="90000"/>
              </a:lnSpc>
              <a:spcAft>
                <a:spcPts val="600"/>
              </a:spcAft>
              <a:buFont typeface="Arial" panose="020B0604020202020204" pitchFamily="34" charset="0"/>
              <a:buChar char="•"/>
            </a:pPr>
            <a:r>
              <a:rPr lang="en-US" sz="1600" dirty="0"/>
              <a:t>Inside of the foot</a:t>
            </a:r>
          </a:p>
          <a:p>
            <a:pPr marL="742950" lvl="1" indent="-228600">
              <a:lnSpc>
                <a:spcPct val="90000"/>
              </a:lnSpc>
              <a:spcAft>
                <a:spcPts val="600"/>
              </a:spcAft>
              <a:buFont typeface="Arial" panose="020B0604020202020204" pitchFamily="34" charset="0"/>
              <a:buChar char="•"/>
            </a:pPr>
            <a:r>
              <a:rPr lang="en-US" sz="1600" dirty="0"/>
              <a:t>Outside of the foot </a:t>
            </a:r>
          </a:p>
          <a:p>
            <a:pPr marL="742950" lvl="1" indent="-228600">
              <a:lnSpc>
                <a:spcPct val="90000"/>
              </a:lnSpc>
              <a:spcAft>
                <a:spcPts val="600"/>
              </a:spcAft>
              <a:buFont typeface="Arial" panose="020B0604020202020204" pitchFamily="34" charset="0"/>
              <a:buChar char="•"/>
            </a:pPr>
            <a:r>
              <a:rPr lang="en-US" sz="1600" dirty="0"/>
              <a:t>Lace of the foot </a:t>
            </a:r>
          </a:p>
          <a:p>
            <a:pPr marL="0" lvl="1" indent="-228600">
              <a:lnSpc>
                <a:spcPct val="90000"/>
              </a:lnSpc>
              <a:spcAft>
                <a:spcPts val="600"/>
              </a:spcAft>
              <a:buFont typeface="Arial" panose="020B0604020202020204" pitchFamily="34" charset="0"/>
              <a:buChar char="•"/>
            </a:pPr>
            <a:r>
              <a:rPr lang="en-US" sz="1600" dirty="0"/>
              <a:t>In addition to methods of control and how to receive the ball, namely:</a:t>
            </a:r>
          </a:p>
          <a:p>
            <a:pPr marL="742950" lvl="2" indent="-228600">
              <a:lnSpc>
                <a:spcPct val="90000"/>
              </a:lnSpc>
              <a:spcAft>
                <a:spcPts val="600"/>
              </a:spcAft>
              <a:buFont typeface="Arial" panose="020B0604020202020204" pitchFamily="34" charset="0"/>
              <a:buChar char="•"/>
            </a:pPr>
            <a:r>
              <a:rPr lang="en-US" sz="1600" dirty="0"/>
              <a:t>Sole of the foot (roll control)</a:t>
            </a:r>
          </a:p>
          <a:p>
            <a:pPr marL="742950" lvl="2" indent="-228600">
              <a:lnSpc>
                <a:spcPct val="90000"/>
              </a:lnSpc>
              <a:spcAft>
                <a:spcPts val="600"/>
              </a:spcAft>
              <a:buFont typeface="Arial" panose="020B0604020202020204" pitchFamily="34" charset="0"/>
              <a:buChar char="•"/>
            </a:pPr>
            <a:r>
              <a:rPr lang="en-US" sz="1600" dirty="0"/>
              <a:t>Inside of the foot</a:t>
            </a:r>
          </a:p>
          <a:p>
            <a:pPr marL="742950" lvl="2" indent="-228600">
              <a:lnSpc>
                <a:spcPct val="90000"/>
              </a:lnSpc>
              <a:spcAft>
                <a:spcPts val="600"/>
              </a:spcAft>
              <a:buFont typeface="Arial" panose="020B0604020202020204" pitchFamily="34" charset="0"/>
              <a:buChar char="•"/>
            </a:pPr>
            <a:r>
              <a:rPr lang="en-US" sz="1600" dirty="0"/>
              <a:t>Outside of the foot</a:t>
            </a:r>
          </a:p>
          <a:p>
            <a:pPr marL="742950" lvl="2" indent="-228600">
              <a:lnSpc>
                <a:spcPct val="90000"/>
              </a:lnSpc>
              <a:spcAft>
                <a:spcPts val="600"/>
              </a:spcAft>
              <a:buFont typeface="Arial" panose="020B0604020202020204" pitchFamily="34" charset="0"/>
              <a:buChar char="•"/>
            </a:pPr>
            <a:r>
              <a:rPr lang="en-US" sz="1600" dirty="0"/>
              <a:t>Chest control (aerial)</a:t>
            </a:r>
          </a:p>
          <a:p>
            <a:pPr marL="742950" lvl="2" indent="-228600">
              <a:lnSpc>
                <a:spcPct val="90000"/>
              </a:lnSpc>
              <a:spcAft>
                <a:spcPts val="600"/>
              </a:spcAft>
              <a:buFont typeface="Arial" panose="020B0604020202020204" pitchFamily="34" charset="0"/>
              <a:buChar char="•"/>
            </a:pPr>
            <a:r>
              <a:rPr lang="en-US" sz="1600" dirty="0"/>
              <a:t>Thigh control (aerial)</a:t>
            </a:r>
          </a:p>
          <a:p>
            <a:pPr marL="742950" lvl="2" indent="-228600">
              <a:lnSpc>
                <a:spcPct val="90000"/>
              </a:lnSpc>
              <a:spcAft>
                <a:spcPts val="600"/>
              </a:spcAft>
              <a:buFont typeface="Arial" panose="020B0604020202020204" pitchFamily="34" charset="0"/>
              <a:buChar char="•"/>
            </a:pPr>
            <a:r>
              <a:rPr lang="en-US" sz="1600" dirty="0"/>
              <a:t>Inside of the foot (aerial)</a:t>
            </a:r>
          </a:p>
          <a:p>
            <a:pPr marL="742950" lvl="2" indent="-228600">
              <a:lnSpc>
                <a:spcPct val="90000"/>
              </a:lnSpc>
              <a:spcAft>
                <a:spcPts val="600"/>
              </a:spcAft>
              <a:buFont typeface="Arial" panose="020B0604020202020204" pitchFamily="34" charset="0"/>
              <a:buChar char="•"/>
            </a:pPr>
            <a:r>
              <a:rPr lang="en-US" sz="1600" dirty="0"/>
              <a:t>Lace of the foot (aerial)</a:t>
            </a:r>
          </a:p>
          <a:p>
            <a:pPr marL="742950" lvl="2" indent="-228600">
              <a:lnSpc>
                <a:spcPct val="90000"/>
              </a:lnSpc>
              <a:spcAft>
                <a:spcPts val="600"/>
              </a:spcAft>
              <a:buFont typeface="Arial" panose="020B0604020202020204" pitchFamily="34" charset="0"/>
              <a:buChar char="•"/>
            </a:pPr>
            <a:r>
              <a:rPr lang="en-US" sz="1600" dirty="0"/>
              <a:t>Receiving on the back foot</a:t>
            </a:r>
          </a:p>
          <a:p>
            <a:pPr marL="742950" lvl="2" indent="-228600">
              <a:lnSpc>
                <a:spcPct val="90000"/>
              </a:lnSpc>
              <a:spcAft>
                <a:spcPts val="600"/>
              </a:spcAft>
              <a:buFont typeface="Arial" panose="020B0604020202020204" pitchFamily="34" charset="0"/>
              <a:buChar char="•"/>
            </a:pPr>
            <a:r>
              <a:rPr lang="en-US" sz="1600" dirty="0"/>
              <a:t>Receiving safe side</a:t>
            </a:r>
          </a:p>
          <a:p>
            <a:pPr marL="285750" indent="-228600">
              <a:lnSpc>
                <a:spcPct val="90000"/>
              </a:lnSpc>
              <a:spcAft>
                <a:spcPts val="600"/>
              </a:spcAft>
              <a:buFont typeface="Arial" panose="020B0604020202020204" pitchFamily="34" charset="0"/>
              <a:buChar char="•"/>
            </a:pPr>
            <a:r>
              <a:rPr lang="en-US" sz="1600" dirty="0"/>
              <a:t>At the foundation ages, players are coached and encouraged to keep the ball on the floor and look to pass the ball to their team-mates’ feet or into their team-mates’ paths.</a:t>
            </a:r>
          </a:p>
          <a:p>
            <a:pPr marL="285750" indent="-228600">
              <a:lnSpc>
                <a:spcPct val="90000"/>
              </a:lnSpc>
              <a:spcAft>
                <a:spcPts val="600"/>
              </a:spcAft>
              <a:buFont typeface="Arial" panose="020B0604020202020204" pitchFamily="34" charset="0"/>
              <a:buChar char="•"/>
            </a:pPr>
            <a:r>
              <a:rPr lang="en-US" sz="1600" dirty="0"/>
              <a:t>The techniques are practiced in unopposed and opposed game related scenarios, encouraging players to be familiar and comfortable with the techniques in both unpressured and pressured situations. </a:t>
            </a:r>
          </a:p>
          <a:p>
            <a:pPr marL="285750" indent="-228600">
              <a:lnSpc>
                <a:spcPct val="90000"/>
              </a:lnSpc>
              <a:spcAft>
                <a:spcPts val="600"/>
              </a:spcAft>
              <a:buFont typeface="Arial" panose="020B0604020202020204" pitchFamily="34" charset="0"/>
              <a:buChar char="•"/>
            </a:pPr>
            <a:r>
              <a:rPr lang="en-US" sz="1600" dirty="0"/>
              <a:t>The use of opposed practices also enables the players to develop their decision making.</a:t>
            </a:r>
          </a:p>
        </p:txBody>
      </p:sp>
    </p:spTree>
    <p:extLst>
      <p:ext uri="{BB962C8B-B14F-4D97-AF65-F5344CB8AC3E}">
        <p14:creationId xmlns:p14="http://schemas.microsoft.com/office/powerpoint/2010/main" val="27407674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Finishing</a:t>
            </a:r>
          </a:p>
        </p:txBody>
      </p:sp>
      <p:sp>
        <p:nvSpPr>
          <p:cNvPr id="4" name="TextBox 3">
            <a:extLst>
              <a:ext uri="{FF2B5EF4-FFF2-40B4-BE49-F238E27FC236}">
                <a16:creationId xmlns:a16="http://schemas.microsoft.com/office/drawing/2014/main" id="{B5E83770-1CD4-4B53-91BC-41FDEBFFAE0A}"/>
              </a:ext>
            </a:extLst>
          </p:cNvPr>
          <p:cNvSpPr txBox="1"/>
          <p:nvPr/>
        </p:nvSpPr>
        <p:spPr>
          <a:xfrm>
            <a:off x="4835711" y="546215"/>
            <a:ext cx="6555347" cy="6032967"/>
          </a:xfrm>
          <a:prstGeom prst="rect">
            <a:avLst/>
          </a:prstGeom>
        </p:spPr>
        <p:txBody>
          <a:bodyPr vert="horz" lIns="91440" tIns="45720" rIns="91440" bIns="45720" rtlCol="0" anchor="ctr">
            <a:normAutofit lnSpcReduction="10000"/>
          </a:bodyPr>
          <a:lstStyle/>
          <a:p>
            <a:pPr marL="285750" lvl="1" indent="-228600">
              <a:spcAft>
                <a:spcPts val="600"/>
              </a:spcAft>
              <a:buFont typeface="Arial" panose="020B0604020202020204" pitchFamily="34" charset="0"/>
              <a:buChar char="•"/>
            </a:pPr>
            <a:r>
              <a:rPr lang="en-US" sz="1600" dirty="0"/>
              <a:t>The third building block, Finishing, focuses on the techniques used when attempting to score a goal against an opponent. </a:t>
            </a:r>
          </a:p>
          <a:p>
            <a:pPr marL="285750" indent="-228600">
              <a:lnSpc>
                <a:spcPct val="90000"/>
              </a:lnSpc>
              <a:spcAft>
                <a:spcPts val="600"/>
              </a:spcAft>
              <a:buFont typeface="Arial" panose="020B0604020202020204" pitchFamily="34" charset="0"/>
              <a:buChar char="•"/>
            </a:pPr>
            <a:r>
              <a:rPr lang="en-US" sz="1600" dirty="0"/>
              <a:t>Players participate in technical practices to learn the techniques for striking a ball using:</a:t>
            </a:r>
          </a:p>
          <a:p>
            <a:pPr marL="742950" lvl="1" indent="-228600">
              <a:lnSpc>
                <a:spcPct val="90000"/>
              </a:lnSpc>
              <a:spcAft>
                <a:spcPts val="600"/>
              </a:spcAft>
              <a:buFont typeface="Arial" panose="020B0604020202020204" pitchFamily="34" charset="0"/>
              <a:buChar char="•"/>
            </a:pPr>
            <a:r>
              <a:rPr lang="en-US" sz="1600" dirty="0"/>
              <a:t>Lace of the foot</a:t>
            </a:r>
          </a:p>
          <a:p>
            <a:pPr marL="742950" lvl="1" indent="-228600">
              <a:lnSpc>
                <a:spcPct val="90000"/>
              </a:lnSpc>
              <a:spcAft>
                <a:spcPts val="600"/>
              </a:spcAft>
              <a:buFont typeface="Arial" panose="020B0604020202020204" pitchFamily="34" charset="0"/>
              <a:buChar char="•"/>
            </a:pPr>
            <a:r>
              <a:rPr lang="en-US" sz="1600" dirty="0"/>
              <a:t>Inside of the foot</a:t>
            </a:r>
          </a:p>
          <a:p>
            <a:pPr marL="742950" lvl="1" indent="-228600">
              <a:lnSpc>
                <a:spcPct val="90000"/>
              </a:lnSpc>
              <a:spcAft>
                <a:spcPts val="600"/>
              </a:spcAft>
              <a:buFont typeface="Arial" panose="020B0604020202020204" pitchFamily="34" charset="0"/>
              <a:buChar char="•"/>
            </a:pPr>
            <a:r>
              <a:rPr lang="en-US" sz="1600" dirty="0"/>
              <a:t>Outside of the foot</a:t>
            </a:r>
          </a:p>
          <a:p>
            <a:pPr marL="742950" lvl="1" indent="-228600">
              <a:lnSpc>
                <a:spcPct val="90000"/>
              </a:lnSpc>
              <a:spcAft>
                <a:spcPts val="600"/>
              </a:spcAft>
              <a:buFont typeface="Arial" panose="020B0604020202020204" pitchFamily="34" charset="0"/>
              <a:buChar char="•"/>
            </a:pPr>
            <a:r>
              <a:rPr lang="en-US" sz="1600" dirty="0"/>
              <a:t>Volleying </a:t>
            </a:r>
          </a:p>
          <a:p>
            <a:pPr marL="742950" lvl="1" indent="-228600">
              <a:lnSpc>
                <a:spcPct val="90000"/>
              </a:lnSpc>
              <a:spcAft>
                <a:spcPts val="600"/>
              </a:spcAft>
              <a:buFont typeface="Arial" panose="020B0604020202020204" pitchFamily="34" charset="0"/>
              <a:buChar char="•"/>
            </a:pPr>
            <a:r>
              <a:rPr lang="en-US" sz="1600" dirty="0"/>
              <a:t>Half Volleying </a:t>
            </a:r>
          </a:p>
          <a:p>
            <a:pPr marL="285750" lvl="1" indent="-228600">
              <a:lnSpc>
                <a:spcPct val="90000"/>
              </a:lnSpc>
              <a:spcAft>
                <a:spcPts val="600"/>
              </a:spcAft>
              <a:buFont typeface="Arial" panose="020B0604020202020204" pitchFamily="34" charset="0"/>
              <a:buChar char="•"/>
            </a:pPr>
            <a:r>
              <a:rPr lang="en-US" sz="1600" dirty="0"/>
              <a:t>When players turn 12, the concept of attacking headers as a finishing technique is introduced, in line with FA Guidance on Heading. </a:t>
            </a:r>
          </a:p>
          <a:p>
            <a:pPr marL="285750" lvl="1" indent="-228600">
              <a:lnSpc>
                <a:spcPct val="90000"/>
              </a:lnSpc>
              <a:spcAft>
                <a:spcPts val="600"/>
              </a:spcAft>
              <a:buFont typeface="Arial" panose="020B0604020202020204" pitchFamily="34" charset="0"/>
              <a:buChar char="•"/>
            </a:pPr>
            <a:r>
              <a:rPr lang="en-US" sz="1600" dirty="0"/>
              <a:t>When practicing finishing, players work on finishing from different angles in both unopposed and opposed practices. </a:t>
            </a:r>
          </a:p>
          <a:p>
            <a:pPr marL="285750" lvl="1" indent="-228600">
              <a:lnSpc>
                <a:spcPct val="90000"/>
              </a:lnSpc>
              <a:spcAft>
                <a:spcPts val="600"/>
              </a:spcAft>
              <a:buFont typeface="Arial" panose="020B0604020202020204" pitchFamily="34" charset="0"/>
              <a:buChar char="•"/>
            </a:pPr>
            <a:r>
              <a:rPr lang="en-US" sz="1600" dirty="0"/>
              <a:t>The use of an unopposed practice enables players to </a:t>
            </a:r>
            <a:r>
              <a:rPr lang="en-US" sz="1600" dirty="0" err="1"/>
              <a:t>familiarise</a:t>
            </a:r>
            <a:r>
              <a:rPr lang="en-US" sz="1600" dirty="0"/>
              <a:t> and develop the required techniques, before introducing an active defender. </a:t>
            </a:r>
          </a:p>
          <a:p>
            <a:pPr marL="285750" lvl="1" indent="-228600">
              <a:lnSpc>
                <a:spcPct val="90000"/>
              </a:lnSpc>
              <a:spcAft>
                <a:spcPts val="600"/>
              </a:spcAft>
              <a:buFont typeface="Arial" panose="020B0604020202020204" pitchFamily="34" charset="0"/>
              <a:buChar char="•"/>
            </a:pPr>
            <a:r>
              <a:rPr lang="en-US" sz="1600" dirty="0"/>
              <a:t>The use of an active defender introduces the need for the attacker to make decisions as to:</a:t>
            </a:r>
          </a:p>
          <a:p>
            <a:pPr marL="742950" lvl="2" indent="-228600">
              <a:lnSpc>
                <a:spcPct val="90000"/>
              </a:lnSpc>
              <a:spcAft>
                <a:spcPts val="600"/>
              </a:spcAft>
              <a:buFont typeface="Arial" panose="020B0604020202020204" pitchFamily="34" charset="0"/>
              <a:buChar char="•"/>
            </a:pPr>
            <a:r>
              <a:rPr lang="en-US" sz="1600" dirty="0"/>
              <a:t>How to beat the defender?</a:t>
            </a:r>
          </a:p>
          <a:p>
            <a:pPr marL="742950" lvl="2" indent="-228600">
              <a:lnSpc>
                <a:spcPct val="90000"/>
              </a:lnSpc>
              <a:spcAft>
                <a:spcPts val="600"/>
              </a:spcAft>
              <a:buFont typeface="Arial" panose="020B0604020202020204" pitchFamily="34" charset="0"/>
              <a:buChar char="•"/>
            </a:pPr>
            <a:r>
              <a:rPr lang="en-US" sz="1600" dirty="0"/>
              <a:t>Can he create an angle to get a shot off?</a:t>
            </a:r>
          </a:p>
          <a:p>
            <a:pPr marL="742950" lvl="2" indent="-228600">
              <a:lnSpc>
                <a:spcPct val="90000"/>
              </a:lnSpc>
              <a:spcAft>
                <a:spcPts val="600"/>
              </a:spcAft>
              <a:buFont typeface="Arial" panose="020B0604020202020204" pitchFamily="34" charset="0"/>
              <a:buChar char="•"/>
            </a:pPr>
            <a:r>
              <a:rPr lang="en-US" sz="1600" dirty="0"/>
              <a:t>What striking technique to use?</a:t>
            </a:r>
          </a:p>
          <a:p>
            <a:pPr marL="285750" lvl="1" indent="-228600">
              <a:lnSpc>
                <a:spcPct val="90000"/>
              </a:lnSpc>
              <a:spcAft>
                <a:spcPts val="600"/>
              </a:spcAft>
              <a:buFont typeface="Arial" panose="020B0604020202020204" pitchFamily="34" charset="0"/>
              <a:buChar char="•"/>
            </a:pPr>
            <a:r>
              <a:rPr lang="en-US" sz="1600" dirty="0"/>
              <a:t>The use of Finishing also enables players to build on the previous two building blocks, incorporating the techniques and lessons learnt. </a:t>
            </a:r>
          </a:p>
          <a:p>
            <a:pPr marL="742950" lvl="2"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19926745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Attack vs Defence</a:t>
            </a:r>
          </a:p>
        </p:txBody>
      </p:sp>
      <p:sp>
        <p:nvSpPr>
          <p:cNvPr id="4" name="TextBox 3">
            <a:extLst>
              <a:ext uri="{FF2B5EF4-FFF2-40B4-BE49-F238E27FC236}">
                <a16:creationId xmlns:a16="http://schemas.microsoft.com/office/drawing/2014/main" id="{B5E83770-1CD4-4B53-91BC-41FDEBFFAE0A}"/>
              </a:ext>
            </a:extLst>
          </p:cNvPr>
          <p:cNvSpPr txBox="1"/>
          <p:nvPr/>
        </p:nvSpPr>
        <p:spPr>
          <a:xfrm>
            <a:off x="4825551" y="369148"/>
            <a:ext cx="6555347" cy="5546047"/>
          </a:xfrm>
          <a:prstGeom prst="rect">
            <a:avLst/>
          </a:prstGeom>
        </p:spPr>
        <p:txBody>
          <a:bodyPr vert="horz" lIns="91440" tIns="45720" rIns="91440" bIns="45720" rtlCol="0" anchor="ctr">
            <a:normAutofit/>
          </a:bodyPr>
          <a:lstStyle/>
          <a:p>
            <a:pPr marL="285750" lvl="2" indent="-228600">
              <a:lnSpc>
                <a:spcPct val="90000"/>
              </a:lnSpc>
              <a:spcAft>
                <a:spcPts val="600"/>
              </a:spcAft>
              <a:buFont typeface="Arial" panose="020B0604020202020204" pitchFamily="34" charset="0"/>
              <a:buChar char="•"/>
            </a:pPr>
            <a:r>
              <a:rPr lang="en-US" sz="1600" dirty="0"/>
              <a:t>The Attack vs </a:t>
            </a:r>
            <a:r>
              <a:rPr lang="en-US" sz="1600" dirty="0" err="1"/>
              <a:t>Defence</a:t>
            </a:r>
            <a:r>
              <a:rPr lang="en-US" sz="1600" dirty="0"/>
              <a:t> building block primarily focuses on the Defensive principles of play from a training drill and practice design, whilst also providing an opportunity to continue to practice the Attacking techniques and principles learnt over the course of the previous three building blocks. </a:t>
            </a:r>
          </a:p>
          <a:p>
            <a:pPr marL="285750" indent="-228600">
              <a:lnSpc>
                <a:spcPct val="90000"/>
              </a:lnSpc>
              <a:spcAft>
                <a:spcPts val="600"/>
              </a:spcAft>
              <a:buFont typeface="Arial" panose="020B0604020202020204" pitchFamily="34" charset="0"/>
              <a:buChar char="•"/>
            </a:pPr>
            <a:r>
              <a:rPr lang="en-US" sz="1600" dirty="0"/>
              <a:t>Players practice techniques including:</a:t>
            </a:r>
          </a:p>
          <a:p>
            <a:pPr marL="742950" lvl="1" indent="-228600">
              <a:lnSpc>
                <a:spcPct val="90000"/>
              </a:lnSpc>
              <a:spcAft>
                <a:spcPts val="600"/>
              </a:spcAft>
              <a:buFont typeface="Arial" panose="020B0604020202020204" pitchFamily="34" charset="0"/>
              <a:buChar char="•"/>
            </a:pPr>
            <a:r>
              <a:rPr lang="en-US" sz="1600" dirty="0"/>
              <a:t>Defensive body position</a:t>
            </a:r>
          </a:p>
          <a:p>
            <a:pPr marL="742950" lvl="1" indent="-228600">
              <a:lnSpc>
                <a:spcPct val="90000"/>
              </a:lnSpc>
              <a:spcAft>
                <a:spcPts val="600"/>
              </a:spcAft>
              <a:buFont typeface="Arial" panose="020B0604020202020204" pitchFamily="34" charset="0"/>
              <a:buChar char="•"/>
            </a:pPr>
            <a:r>
              <a:rPr lang="en-US" sz="1600" dirty="0"/>
              <a:t>Closing down (quick to close down, slow down on approach)</a:t>
            </a:r>
          </a:p>
          <a:p>
            <a:pPr marL="742950" lvl="1" indent="-228600">
              <a:lnSpc>
                <a:spcPct val="90000"/>
              </a:lnSpc>
              <a:spcAft>
                <a:spcPts val="600"/>
              </a:spcAft>
              <a:buFont typeface="Arial" panose="020B0604020202020204" pitchFamily="34" charset="0"/>
              <a:buChar char="•"/>
            </a:pPr>
            <a:r>
              <a:rPr lang="en-US" sz="1600" dirty="0"/>
              <a:t>Delaying an Attack</a:t>
            </a:r>
          </a:p>
          <a:p>
            <a:pPr marL="742950" lvl="1" indent="-228600">
              <a:lnSpc>
                <a:spcPct val="90000"/>
              </a:lnSpc>
              <a:spcAft>
                <a:spcPts val="600"/>
              </a:spcAft>
              <a:buFont typeface="Arial" panose="020B0604020202020204" pitchFamily="34" charset="0"/>
              <a:buChar char="•"/>
            </a:pPr>
            <a:r>
              <a:rPr lang="en-US" sz="1600" dirty="0"/>
              <a:t>Preventing an opponent from turning when their back is to goal</a:t>
            </a:r>
          </a:p>
          <a:p>
            <a:pPr marL="742950" lvl="1" indent="-228600">
              <a:lnSpc>
                <a:spcPct val="90000"/>
              </a:lnSpc>
              <a:spcAft>
                <a:spcPts val="600"/>
              </a:spcAft>
              <a:buFont typeface="Arial" panose="020B0604020202020204" pitchFamily="34" charset="0"/>
              <a:buChar char="•"/>
            </a:pPr>
            <a:r>
              <a:rPr lang="en-US" sz="1600" dirty="0"/>
              <a:t>Block Tackling</a:t>
            </a:r>
          </a:p>
          <a:p>
            <a:pPr marL="742950" lvl="1" indent="-228600">
              <a:lnSpc>
                <a:spcPct val="90000"/>
              </a:lnSpc>
              <a:spcAft>
                <a:spcPts val="600"/>
              </a:spcAft>
              <a:buFont typeface="Arial" panose="020B0604020202020204" pitchFamily="34" charset="0"/>
              <a:buChar char="•"/>
            </a:pPr>
            <a:r>
              <a:rPr lang="en-US" sz="1600" dirty="0"/>
              <a:t>Recovery Runs</a:t>
            </a:r>
          </a:p>
          <a:p>
            <a:pPr marL="742950" lvl="1" indent="-228600">
              <a:lnSpc>
                <a:spcPct val="90000"/>
              </a:lnSpc>
              <a:spcAft>
                <a:spcPts val="600"/>
              </a:spcAft>
              <a:buFont typeface="Arial" panose="020B0604020202020204" pitchFamily="34" charset="0"/>
              <a:buChar char="•"/>
            </a:pPr>
            <a:r>
              <a:rPr lang="en-US" sz="1600" dirty="0"/>
              <a:t>Slide Tackling</a:t>
            </a:r>
          </a:p>
          <a:p>
            <a:pPr marL="742950" lvl="1" indent="-228600">
              <a:lnSpc>
                <a:spcPct val="90000"/>
              </a:lnSpc>
              <a:spcAft>
                <a:spcPts val="600"/>
              </a:spcAft>
              <a:buFont typeface="Arial" panose="020B0604020202020204" pitchFamily="34" charset="0"/>
              <a:buChar char="•"/>
            </a:pPr>
            <a:r>
              <a:rPr lang="en-US" sz="1600" dirty="0"/>
              <a:t>Marking</a:t>
            </a:r>
          </a:p>
          <a:p>
            <a:pPr marL="742950" lvl="1" indent="-228600">
              <a:lnSpc>
                <a:spcPct val="90000"/>
              </a:lnSpc>
              <a:spcAft>
                <a:spcPts val="600"/>
              </a:spcAft>
              <a:buFont typeface="Arial" panose="020B0604020202020204" pitchFamily="34" charset="0"/>
              <a:buChar char="•"/>
            </a:pPr>
            <a:r>
              <a:rPr lang="en-US" sz="1600" dirty="0"/>
              <a:t>Intercepting</a:t>
            </a:r>
          </a:p>
          <a:p>
            <a:pPr marL="742950" lvl="1" indent="-228600">
              <a:lnSpc>
                <a:spcPct val="90000"/>
              </a:lnSpc>
              <a:spcAft>
                <a:spcPts val="600"/>
              </a:spcAft>
              <a:buFont typeface="Arial" panose="020B0604020202020204" pitchFamily="34" charset="0"/>
              <a:buChar char="•"/>
            </a:pPr>
            <a:r>
              <a:rPr lang="en-US" sz="1600" dirty="0"/>
              <a:t>Pressing </a:t>
            </a:r>
          </a:p>
          <a:p>
            <a:pPr marL="285750" lvl="2" indent="-228600">
              <a:lnSpc>
                <a:spcPct val="90000"/>
              </a:lnSpc>
              <a:spcAft>
                <a:spcPts val="600"/>
              </a:spcAft>
              <a:buFont typeface="Arial" panose="020B0604020202020204" pitchFamily="34" charset="0"/>
              <a:buChar char="•"/>
            </a:pPr>
            <a:r>
              <a:rPr lang="en-US" sz="1600" dirty="0"/>
              <a:t>Similarly to finishing, Defensive headers are introduced into the training curriculum at Under 12 level, in accordance with FA Heading Guidance. </a:t>
            </a:r>
          </a:p>
        </p:txBody>
      </p:sp>
    </p:spTree>
    <p:extLst>
      <p:ext uri="{BB962C8B-B14F-4D97-AF65-F5344CB8AC3E}">
        <p14:creationId xmlns:p14="http://schemas.microsoft.com/office/powerpoint/2010/main" val="2277304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Movement On &amp; Off the Ball</a:t>
            </a:r>
          </a:p>
        </p:txBody>
      </p:sp>
      <p:sp>
        <p:nvSpPr>
          <p:cNvPr id="4" name="TextBox 3">
            <a:extLst>
              <a:ext uri="{FF2B5EF4-FFF2-40B4-BE49-F238E27FC236}">
                <a16:creationId xmlns:a16="http://schemas.microsoft.com/office/drawing/2014/main" id="{B5E83770-1CD4-4B53-91BC-41FDEBFFAE0A}"/>
              </a:ext>
            </a:extLst>
          </p:cNvPr>
          <p:cNvSpPr txBox="1"/>
          <p:nvPr/>
        </p:nvSpPr>
        <p:spPr>
          <a:xfrm>
            <a:off x="4835711" y="533630"/>
            <a:ext cx="6555347"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t>The Movement On and Off the Ball block aims to educate the players about how their movement can affect the game positively and negatively for their team, whether they have the ball or not. </a:t>
            </a:r>
          </a:p>
          <a:p>
            <a:pPr marL="285750" indent="-228600">
              <a:lnSpc>
                <a:spcPct val="90000"/>
              </a:lnSpc>
              <a:spcAft>
                <a:spcPts val="600"/>
              </a:spcAft>
              <a:buFont typeface="Arial" panose="020B0604020202020204" pitchFamily="34" charset="0"/>
              <a:buChar char="•"/>
            </a:pPr>
            <a:r>
              <a:rPr lang="en-US" sz="1600" dirty="0"/>
              <a:t>Elements of this block would have been covered as part of the delivery of sessions from earlier blocks, but this block involves more game related practices, helping players better understand how their movement and those of their team-mates affect the game. </a:t>
            </a:r>
          </a:p>
          <a:p>
            <a:pPr marL="285750" indent="-228600">
              <a:lnSpc>
                <a:spcPct val="90000"/>
              </a:lnSpc>
              <a:spcAft>
                <a:spcPts val="600"/>
              </a:spcAft>
              <a:buFont typeface="Arial" panose="020B0604020202020204" pitchFamily="34" charset="0"/>
              <a:buChar char="•"/>
            </a:pPr>
            <a:r>
              <a:rPr lang="en-US" sz="1600" dirty="0"/>
              <a:t>The practice designs are primarily opposed match related sessions, in which players develop an appreciation for off the ball runs / movements and how these types of movements can draw opposing players out of position, creating opportunities for ball carriers to exploit or for penetrating passes to be fed through. </a:t>
            </a:r>
          </a:p>
          <a:p>
            <a:pPr marL="285750" indent="-228600">
              <a:lnSpc>
                <a:spcPct val="90000"/>
              </a:lnSpc>
              <a:spcAft>
                <a:spcPts val="600"/>
              </a:spcAft>
              <a:buFont typeface="Arial" panose="020B0604020202020204" pitchFamily="34" charset="0"/>
              <a:buChar char="•"/>
            </a:pPr>
            <a:r>
              <a:rPr lang="en-US" sz="1600" dirty="0"/>
              <a:t>How ball carriers can draw opponents towards them, for the team to play round. </a:t>
            </a:r>
          </a:p>
          <a:p>
            <a:pPr marL="285750" indent="-228600">
              <a:lnSpc>
                <a:spcPct val="90000"/>
              </a:lnSpc>
              <a:spcAft>
                <a:spcPts val="600"/>
              </a:spcAft>
              <a:buFont typeface="Arial" panose="020B0604020202020204" pitchFamily="34" charset="0"/>
              <a:buChar char="•"/>
            </a:pPr>
            <a:r>
              <a:rPr lang="en-US" sz="1600" dirty="0"/>
              <a:t>The effective use of the width and depth of the pitch creates and </a:t>
            </a:r>
            <a:r>
              <a:rPr lang="en-US" sz="1600" dirty="0" err="1"/>
              <a:t>maximises</a:t>
            </a:r>
            <a:r>
              <a:rPr lang="en-US" sz="1600" dirty="0"/>
              <a:t> space in the </a:t>
            </a:r>
            <a:r>
              <a:rPr lang="en-US" sz="1600" dirty="0" err="1"/>
              <a:t>centre</a:t>
            </a:r>
            <a:r>
              <a:rPr lang="en-US" sz="1600" dirty="0"/>
              <a:t> of the pitch. </a:t>
            </a:r>
          </a:p>
          <a:p>
            <a:pPr marL="285750" indent="-228600">
              <a:lnSpc>
                <a:spcPct val="90000"/>
              </a:lnSpc>
              <a:spcAft>
                <a:spcPts val="600"/>
              </a:spcAft>
              <a:buFont typeface="Arial" panose="020B0604020202020204" pitchFamily="34" charset="0"/>
              <a:buChar char="•"/>
            </a:pPr>
            <a:r>
              <a:rPr lang="en-US" sz="1600" dirty="0"/>
              <a:t>Attacking runs and movement to penetrate an opponent's defensive line</a:t>
            </a:r>
          </a:p>
          <a:p>
            <a:pPr marL="742950" lvl="1" indent="-228600">
              <a:lnSpc>
                <a:spcPct val="90000"/>
              </a:lnSpc>
              <a:spcAft>
                <a:spcPts val="600"/>
              </a:spcAft>
              <a:buFont typeface="Arial" panose="020B0604020202020204" pitchFamily="34" charset="0"/>
              <a:buChar char="•"/>
            </a:pPr>
            <a:r>
              <a:rPr lang="en-US" sz="1600" dirty="0"/>
              <a:t>Blindside runs</a:t>
            </a:r>
          </a:p>
          <a:p>
            <a:pPr marL="742950" lvl="1" indent="-228600">
              <a:lnSpc>
                <a:spcPct val="90000"/>
              </a:lnSpc>
              <a:spcAft>
                <a:spcPts val="600"/>
              </a:spcAft>
              <a:buFont typeface="Arial" panose="020B0604020202020204" pitchFamily="34" charset="0"/>
              <a:buChar char="•"/>
            </a:pPr>
            <a:r>
              <a:rPr lang="en-US" sz="1600" dirty="0"/>
              <a:t>Bent runs in behind</a:t>
            </a:r>
          </a:p>
          <a:p>
            <a:pPr marL="742950" lvl="1" indent="-228600">
              <a:lnSpc>
                <a:spcPct val="90000"/>
              </a:lnSpc>
              <a:spcAft>
                <a:spcPts val="600"/>
              </a:spcAft>
              <a:buFont typeface="Arial" panose="020B0604020202020204" pitchFamily="34" charset="0"/>
              <a:buChar char="•"/>
            </a:pPr>
            <a:r>
              <a:rPr lang="en-US" sz="1600" dirty="0"/>
              <a:t>Movement between respective Defenders (CB &amp; CB or CB &amp; FB)</a:t>
            </a:r>
          </a:p>
          <a:p>
            <a:pPr marL="742950" lvl="1" indent="-228600">
              <a:lnSpc>
                <a:spcPct val="90000"/>
              </a:lnSpc>
              <a:spcAft>
                <a:spcPts val="600"/>
              </a:spcAft>
              <a:buFont typeface="Arial" panose="020B0604020202020204" pitchFamily="34" charset="0"/>
              <a:buChar char="•"/>
            </a:pPr>
            <a:r>
              <a:rPr lang="en-US" sz="1600" dirty="0"/>
              <a:t>Rotation of positions</a:t>
            </a:r>
          </a:p>
        </p:txBody>
      </p:sp>
    </p:spTree>
    <p:extLst>
      <p:ext uri="{BB962C8B-B14F-4D97-AF65-F5344CB8AC3E}">
        <p14:creationId xmlns:p14="http://schemas.microsoft.com/office/powerpoint/2010/main" val="7374412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Club Football Philosophy – Team Play</a:t>
            </a:r>
          </a:p>
        </p:txBody>
      </p:sp>
      <p:sp>
        <p:nvSpPr>
          <p:cNvPr id="4" name="TextBox 3">
            <a:extLst>
              <a:ext uri="{FF2B5EF4-FFF2-40B4-BE49-F238E27FC236}">
                <a16:creationId xmlns:a16="http://schemas.microsoft.com/office/drawing/2014/main" id="{B5E83770-1CD4-4B53-91BC-41FDEBFFAE0A}"/>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t>The final building block, Team Play is a culmination of all the previous building blocks and looks at coaching the players in a match format (2vs2, 3vs3, 4vs4, 5vs5, 6vs6, 7vs7, 8vs8 or 9vs9 for example).</a:t>
            </a:r>
          </a:p>
          <a:p>
            <a:pPr marL="285750" indent="-228600">
              <a:lnSpc>
                <a:spcPct val="90000"/>
              </a:lnSpc>
              <a:spcAft>
                <a:spcPts val="600"/>
              </a:spcAft>
              <a:buFont typeface="Arial" panose="020B0604020202020204" pitchFamily="34" charset="0"/>
              <a:buChar char="•"/>
            </a:pPr>
            <a:r>
              <a:rPr lang="en-US" sz="1600" dirty="0"/>
              <a:t>Team play is used throughout the termly training curriculum to monitor how players are applying the lessons learned from the other building blocks into match situations, enabling coaches to see how the building blocks and players’ decision-making are developing. </a:t>
            </a:r>
          </a:p>
        </p:txBody>
      </p:sp>
    </p:spTree>
    <p:extLst>
      <p:ext uri="{BB962C8B-B14F-4D97-AF65-F5344CB8AC3E}">
        <p14:creationId xmlns:p14="http://schemas.microsoft.com/office/powerpoint/2010/main" val="334211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Under 9s Caught on Camera - North West London Jets FC">
            <a:extLst>
              <a:ext uri="{FF2B5EF4-FFF2-40B4-BE49-F238E27FC236}">
                <a16:creationId xmlns:a16="http://schemas.microsoft.com/office/drawing/2014/main" id="{AB9C70CE-02EA-4FE2-968D-84D34BA93B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3200" y="1165888"/>
            <a:ext cx="3948782" cy="407385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C863EDC-AEA0-4E5B-8079-AA1DCCC340F1}"/>
              </a:ext>
            </a:extLst>
          </p:cNvPr>
          <p:cNvSpPr>
            <a:spLocks noGrp="1"/>
          </p:cNvSpPr>
          <p:nvPr>
            <p:ph type="title"/>
          </p:nvPr>
        </p:nvSpPr>
        <p:spPr>
          <a:xfrm>
            <a:off x="807863" y="217144"/>
            <a:ext cx="11059160" cy="653387"/>
          </a:xfrm>
        </p:spPr>
        <p:txBody>
          <a:bodyPr>
            <a:normAutofit/>
          </a:bodyPr>
          <a:lstStyle/>
          <a:p>
            <a:r>
              <a:rPr lang="en-GB" sz="4000" b="1" dirty="0"/>
              <a:t>Why do Players return to North West London Jets?</a:t>
            </a:r>
          </a:p>
        </p:txBody>
      </p:sp>
      <p:sp>
        <p:nvSpPr>
          <p:cNvPr id="4" name="TextBox 3">
            <a:extLst>
              <a:ext uri="{FF2B5EF4-FFF2-40B4-BE49-F238E27FC236}">
                <a16:creationId xmlns:a16="http://schemas.microsoft.com/office/drawing/2014/main" id="{B5E83770-1CD4-4B53-91BC-41FDEBFFAE0A}"/>
              </a:ext>
            </a:extLst>
          </p:cNvPr>
          <p:cNvSpPr txBox="1"/>
          <p:nvPr/>
        </p:nvSpPr>
        <p:spPr>
          <a:xfrm>
            <a:off x="807863" y="1412079"/>
            <a:ext cx="6333982"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t>With North West London Jets being a Father (Club Secretary) and Son (Club Chairman) run Football Club within the local Jewish Community, the Club is in a unique position; with all its members knowing the Club Secretary and Chairman, who are present at training and matches each week to meet and greet players and parents alike. </a:t>
            </a:r>
          </a:p>
        </p:txBody>
      </p:sp>
      <p:sp>
        <p:nvSpPr>
          <p:cNvPr id="3" name="TextBox 2">
            <a:extLst>
              <a:ext uri="{FF2B5EF4-FFF2-40B4-BE49-F238E27FC236}">
                <a16:creationId xmlns:a16="http://schemas.microsoft.com/office/drawing/2014/main" id="{662BC878-DCDF-4961-A870-3B4A47A7A3BA}"/>
              </a:ext>
            </a:extLst>
          </p:cNvPr>
          <p:cNvSpPr txBox="1"/>
          <p:nvPr/>
        </p:nvSpPr>
        <p:spPr>
          <a:xfrm>
            <a:off x="807863" y="1035133"/>
            <a:ext cx="6333982" cy="338554"/>
          </a:xfrm>
          <a:prstGeom prst="rect">
            <a:avLst/>
          </a:prstGeom>
          <a:noFill/>
        </p:spPr>
        <p:txBody>
          <a:bodyPr wrap="square" rtlCol="0">
            <a:spAutoFit/>
          </a:bodyPr>
          <a:lstStyle/>
          <a:p>
            <a:r>
              <a:rPr lang="en-GB" sz="1600" b="1" dirty="0"/>
              <a:t>Family &amp; Community Oriented Club </a:t>
            </a:r>
          </a:p>
        </p:txBody>
      </p:sp>
      <p:sp>
        <p:nvSpPr>
          <p:cNvPr id="14" name="TextBox 13">
            <a:extLst>
              <a:ext uri="{FF2B5EF4-FFF2-40B4-BE49-F238E27FC236}">
                <a16:creationId xmlns:a16="http://schemas.microsoft.com/office/drawing/2014/main" id="{D95B7B33-ABC1-4417-A6BF-BB8A472C83E0}"/>
              </a:ext>
            </a:extLst>
          </p:cNvPr>
          <p:cNvSpPr txBox="1"/>
          <p:nvPr/>
        </p:nvSpPr>
        <p:spPr>
          <a:xfrm>
            <a:off x="885896" y="2922540"/>
            <a:ext cx="6333982" cy="338554"/>
          </a:xfrm>
          <a:prstGeom prst="rect">
            <a:avLst/>
          </a:prstGeom>
          <a:noFill/>
        </p:spPr>
        <p:txBody>
          <a:bodyPr wrap="square" rtlCol="0">
            <a:spAutoFit/>
          </a:bodyPr>
          <a:lstStyle/>
          <a:p>
            <a:r>
              <a:rPr lang="en-GB" sz="1600" b="1" dirty="0"/>
              <a:t>Player Development</a:t>
            </a:r>
          </a:p>
        </p:txBody>
      </p:sp>
      <p:sp>
        <p:nvSpPr>
          <p:cNvPr id="15" name="TextBox 14">
            <a:extLst>
              <a:ext uri="{FF2B5EF4-FFF2-40B4-BE49-F238E27FC236}">
                <a16:creationId xmlns:a16="http://schemas.microsoft.com/office/drawing/2014/main" id="{F921FA4B-A74F-47DD-9179-F5D0A6E7EF53}"/>
              </a:ext>
            </a:extLst>
          </p:cNvPr>
          <p:cNvSpPr txBox="1"/>
          <p:nvPr/>
        </p:nvSpPr>
        <p:spPr>
          <a:xfrm>
            <a:off x="902970" y="3219826"/>
            <a:ext cx="6238875"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t>Parents notice and comment on the progress that they observe in their child’s football development; which shows that as a Club, we are doing things correctly and that parents are receiving a return on their investment. </a:t>
            </a:r>
          </a:p>
        </p:txBody>
      </p:sp>
      <p:sp>
        <p:nvSpPr>
          <p:cNvPr id="10" name="TextBox 9">
            <a:extLst>
              <a:ext uri="{FF2B5EF4-FFF2-40B4-BE49-F238E27FC236}">
                <a16:creationId xmlns:a16="http://schemas.microsoft.com/office/drawing/2014/main" id="{435E9428-C3A8-4522-8B54-C08214DE6C72}"/>
              </a:ext>
            </a:extLst>
          </p:cNvPr>
          <p:cNvSpPr txBox="1"/>
          <p:nvPr/>
        </p:nvSpPr>
        <p:spPr>
          <a:xfrm>
            <a:off x="933450" y="4462689"/>
            <a:ext cx="6333982" cy="338554"/>
          </a:xfrm>
          <a:prstGeom prst="rect">
            <a:avLst/>
          </a:prstGeom>
          <a:noFill/>
        </p:spPr>
        <p:txBody>
          <a:bodyPr wrap="square" rtlCol="0">
            <a:spAutoFit/>
          </a:bodyPr>
          <a:lstStyle/>
          <a:p>
            <a:r>
              <a:rPr lang="en-GB" sz="1600" b="1" dirty="0"/>
              <a:t>Long Term Investment &amp; Development</a:t>
            </a:r>
          </a:p>
        </p:txBody>
      </p:sp>
      <p:sp>
        <p:nvSpPr>
          <p:cNvPr id="11" name="TextBox 10">
            <a:extLst>
              <a:ext uri="{FF2B5EF4-FFF2-40B4-BE49-F238E27FC236}">
                <a16:creationId xmlns:a16="http://schemas.microsoft.com/office/drawing/2014/main" id="{5278F269-15B3-45C6-B26A-0785AC90EDBD}"/>
              </a:ext>
            </a:extLst>
          </p:cNvPr>
          <p:cNvSpPr txBox="1"/>
          <p:nvPr/>
        </p:nvSpPr>
        <p:spPr>
          <a:xfrm>
            <a:off x="933449" y="4801243"/>
            <a:ext cx="6238875"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Club invests in the players that are enrolled on the Club’s Junior Leadership Programme, enabling them to develop their understanding of the game from a Coaching perspective. </a:t>
            </a:r>
          </a:p>
          <a:p>
            <a:pPr marL="285750" indent="-285750">
              <a:buFont typeface="Arial" panose="020B0604020202020204" pitchFamily="34" charset="0"/>
              <a:buChar char="•"/>
            </a:pPr>
            <a:r>
              <a:rPr lang="en-GB" sz="1600" dirty="0"/>
              <a:t>Junior Leaders obtain their FA Referees and FA Level 1 in Coaching accreditation and are then employed by North West London Jets as Coaches, and potentially as Managers of one of the Junior teams.</a:t>
            </a:r>
          </a:p>
        </p:txBody>
      </p:sp>
    </p:spTree>
    <p:extLst>
      <p:ext uri="{BB962C8B-B14F-4D97-AF65-F5344CB8AC3E}">
        <p14:creationId xmlns:p14="http://schemas.microsoft.com/office/powerpoint/2010/main" val="28800262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54A3B-AB04-42CA-B5E7-F2425E8392F5}"/>
              </a:ext>
            </a:extLst>
          </p:cNvPr>
          <p:cNvSpPr/>
          <p:nvPr/>
        </p:nvSpPr>
        <p:spPr>
          <a:xfrm>
            <a:off x="0" y="-1"/>
            <a:ext cx="8194040" cy="152400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EAAEB30-BEEE-48F0-99F6-E0C959B0C260}"/>
              </a:ext>
            </a:extLst>
          </p:cNvPr>
          <p:cNvSpPr>
            <a:spLocks noGrp="1"/>
          </p:cNvSpPr>
          <p:nvPr>
            <p:ph type="title"/>
          </p:nvPr>
        </p:nvSpPr>
        <p:spPr>
          <a:xfrm>
            <a:off x="1333500" y="484346"/>
            <a:ext cx="10515600" cy="682625"/>
          </a:xfrm>
        </p:spPr>
        <p:txBody>
          <a:bodyPr vert="horz" lIns="91440" tIns="45720" rIns="91440" bIns="45720" rtlCol="0" anchor="ctr">
            <a:normAutofit/>
          </a:bodyPr>
          <a:lstStyle/>
          <a:p>
            <a:r>
              <a:rPr lang="en-GB" sz="4000" b="1" dirty="0">
                <a:solidFill>
                  <a:srgbClr val="FFFFFF"/>
                </a:solidFill>
              </a:rPr>
              <a:t>Coaching Styles</a:t>
            </a:r>
          </a:p>
        </p:txBody>
      </p:sp>
      <p:graphicFrame>
        <p:nvGraphicFramePr>
          <p:cNvPr id="4" name="Table 3">
            <a:extLst>
              <a:ext uri="{FF2B5EF4-FFF2-40B4-BE49-F238E27FC236}">
                <a16:creationId xmlns:a16="http://schemas.microsoft.com/office/drawing/2014/main" id="{9E135B53-FAD8-4CC3-B8E4-C0AAB2C5A44A}"/>
              </a:ext>
            </a:extLst>
          </p:cNvPr>
          <p:cNvGraphicFramePr>
            <a:graphicFrameLocks noGrp="1"/>
          </p:cNvGraphicFramePr>
          <p:nvPr>
            <p:extLst>
              <p:ext uri="{D42A27DB-BD31-4B8C-83A1-F6EECF244321}">
                <p14:modId xmlns:p14="http://schemas.microsoft.com/office/powerpoint/2010/main" val="3103257110"/>
              </p:ext>
            </p:extLst>
          </p:nvPr>
        </p:nvGraphicFramePr>
        <p:xfrm>
          <a:off x="1088707" y="1984058"/>
          <a:ext cx="7105333" cy="1387792"/>
        </p:xfrm>
        <a:graphic>
          <a:graphicData uri="http://schemas.openxmlformats.org/drawingml/2006/table">
            <a:tbl>
              <a:tblPr firstRow="1" firstCol="1" bandRow="1">
                <a:tableStyleId>{5C22544A-7EE6-4342-B048-85BDC9FD1C3A}</a:tableStyleId>
              </a:tblPr>
              <a:tblGrid>
                <a:gridCol w="1995951">
                  <a:extLst>
                    <a:ext uri="{9D8B030D-6E8A-4147-A177-3AD203B41FA5}">
                      <a16:colId xmlns:a16="http://schemas.microsoft.com/office/drawing/2014/main" val="2867576584"/>
                    </a:ext>
                  </a:extLst>
                </a:gridCol>
                <a:gridCol w="5109382">
                  <a:extLst>
                    <a:ext uri="{9D8B030D-6E8A-4147-A177-3AD203B41FA5}">
                      <a16:colId xmlns:a16="http://schemas.microsoft.com/office/drawing/2014/main" val="2567172289"/>
                    </a:ext>
                  </a:extLst>
                </a:gridCol>
              </a:tblGrid>
              <a:tr h="194810">
                <a:tc>
                  <a:txBody>
                    <a:bodyPr/>
                    <a:lstStyle/>
                    <a:p>
                      <a:pPr>
                        <a:lnSpc>
                          <a:spcPct val="107000"/>
                        </a:lnSpc>
                        <a:spcAft>
                          <a:spcPts val="800"/>
                        </a:spcAft>
                      </a:pPr>
                      <a:r>
                        <a:rPr lang="en-GB" sz="1200" dirty="0">
                          <a:effectLst/>
                        </a:rPr>
                        <a:t>Teaching Style </a:t>
                      </a:r>
                      <a:endParaRPr lang="en-GB"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07000"/>
                        </a:lnSpc>
                        <a:spcAft>
                          <a:spcPts val="800"/>
                        </a:spcAft>
                      </a:pPr>
                      <a:r>
                        <a:rPr lang="en-GB" sz="1200" dirty="0">
                          <a:effectLst/>
                        </a:rPr>
                        <a:t>Description</a:t>
                      </a:r>
                      <a:endParaRPr lang="en-GB" sz="1200" dirty="0">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04728798"/>
                  </a:ext>
                </a:extLst>
              </a:tr>
              <a:tr h="194810">
                <a:tc>
                  <a:txBody>
                    <a:bodyPr/>
                    <a:lstStyle/>
                    <a:p>
                      <a:pPr>
                        <a:lnSpc>
                          <a:spcPct val="107000"/>
                        </a:lnSpc>
                        <a:spcAft>
                          <a:spcPts val="800"/>
                        </a:spcAft>
                      </a:pPr>
                      <a:r>
                        <a:rPr lang="en-GB" sz="1200" dirty="0">
                          <a:solidFill>
                            <a:schemeClr val="tx1"/>
                          </a:solidFill>
                          <a:effectLst/>
                        </a:rPr>
                        <a:t>Command</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dirty="0">
                          <a:solidFill>
                            <a:schemeClr val="tx1"/>
                          </a:solidFill>
                          <a:effectLst/>
                        </a:rPr>
                        <a:t>The coach instructs players what he wants them to do</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0546300"/>
                  </a:ext>
                </a:extLst>
              </a:tr>
              <a:tr h="194810">
                <a:tc>
                  <a:txBody>
                    <a:bodyPr/>
                    <a:lstStyle/>
                    <a:p>
                      <a:pPr>
                        <a:lnSpc>
                          <a:spcPct val="107000"/>
                        </a:lnSpc>
                        <a:spcAft>
                          <a:spcPts val="800"/>
                        </a:spcAft>
                      </a:pPr>
                      <a:r>
                        <a:rPr lang="en-GB" sz="1200" dirty="0">
                          <a:solidFill>
                            <a:schemeClr val="tx1"/>
                          </a:solidFill>
                          <a:effectLst/>
                        </a:rPr>
                        <a:t>Question &amp; Answer</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07000"/>
                        </a:lnSpc>
                        <a:spcAft>
                          <a:spcPts val="800"/>
                        </a:spcAft>
                      </a:pPr>
                      <a:r>
                        <a:rPr lang="en-GB" sz="1200" dirty="0">
                          <a:solidFill>
                            <a:schemeClr val="tx1"/>
                          </a:solidFill>
                          <a:effectLst/>
                        </a:rPr>
                        <a:t>The coach asks questions and receives answers from players</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28961337"/>
                  </a:ext>
                </a:extLst>
              </a:tr>
              <a:tr h="194810">
                <a:tc>
                  <a:txBody>
                    <a:bodyPr/>
                    <a:lstStyle/>
                    <a:p>
                      <a:pPr>
                        <a:lnSpc>
                          <a:spcPct val="107000"/>
                        </a:lnSpc>
                        <a:spcAft>
                          <a:spcPts val="800"/>
                        </a:spcAft>
                      </a:pPr>
                      <a:r>
                        <a:rPr lang="en-GB" sz="1200" dirty="0">
                          <a:solidFill>
                            <a:schemeClr val="tx1"/>
                          </a:solidFill>
                          <a:effectLst/>
                        </a:rPr>
                        <a:t>Skilful Neglect</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dirty="0">
                          <a:solidFill>
                            <a:schemeClr val="tx1"/>
                          </a:solidFill>
                          <a:effectLst/>
                        </a:rPr>
                        <a:t>The coach recognises errors, but waits to see if players can self-correct</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2956536"/>
                  </a:ext>
                </a:extLst>
              </a:tr>
              <a:tr h="194810">
                <a:tc>
                  <a:txBody>
                    <a:bodyPr/>
                    <a:lstStyle/>
                    <a:p>
                      <a:pPr>
                        <a:lnSpc>
                          <a:spcPct val="107000"/>
                        </a:lnSpc>
                        <a:spcAft>
                          <a:spcPts val="800"/>
                        </a:spcAft>
                      </a:pPr>
                      <a:r>
                        <a:rPr lang="en-GB" sz="1200" dirty="0">
                          <a:solidFill>
                            <a:schemeClr val="tx1"/>
                          </a:solidFill>
                          <a:effectLst/>
                        </a:rPr>
                        <a:t>Observation &amp; Feedback</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07000"/>
                        </a:lnSpc>
                        <a:spcAft>
                          <a:spcPts val="800"/>
                        </a:spcAft>
                      </a:pPr>
                      <a:r>
                        <a:rPr lang="en-GB" sz="1200" dirty="0">
                          <a:solidFill>
                            <a:schemeClr val="tx1"/>
                          </a:solidFill>
                          <a:effectLst/>
                        </a:rPr>
                        <a:t>The coach and players observe and offer feedback</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396246"/>
                  </a:ext>
                </a:extLst>
              </a:tr>
              <a:tr h="194810">
                <a:tc>
                  <a:txBody>
                    <a:bodyPr/>
                    <a:lstStyle/>
                    <a:p>
                      <a:pPr>
                        <a:lnSpc>
                          <a:spcPct val="107000"/>
                        </a:lnSpc>
                        <a:spcAft>
                          <a:spcPts val="800"/>
                        </a:spcAft>
                      </a:pPr>
                      <a:r>
                        <a:rPr lang="en-GB" sz="1200" dirty="0">
                          <a:solidFill>
                            <a:schemeClr val="tx1"/>
                          </a:solidFill>
                          <a:effectLst/>
                        </a:rPr>
                        <a:t>Guided Discovery</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dirty="0">
                          <a:solidFill>
                            <a:schemeClr val="tx1"/>
                          </a:solidFill>
                          <a:effectLst/>
                        </a:rPr>
                        <a:t>The coach sets conditions to guide players towards solutions</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5207559"/>
                  </a:ext>
                </a:extLst>
              </a:tr>
              <a:tr h="218932">
                <a:tc>
                  <a:txBody>
                    <a:bodyPr/>
                    <a:lstStyle/>
                    <a:p>
                      <a:pPr>
                        <a:lnSpc>
                          <a:spcPct val="107000"/>
                        </a:lnSpc>
                        <a:spcAft>
                          <a:spcPts val="800"/>
                        </a:spcAft>
                      </a:pPr>
                      <a:r>
                        <a:rPr lang="en-GB" sz="1200" dirty="0">
                          <a:solidFill>
                            <a:schemeClr val="tx1"/>
                          </a:solidFill>
                          <a:effectLst/>
                        </a:rPr>
                        <a:t>Trial &amp; Error</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07000"/>
                        </a:lnSpc>
                        <a:spcAft>
                          <a:spcPts val="800"/>
                        </a:spcAft>
                      </a:pPr>
                      <a:r>
                        <a:rPr lang="en-GB" sz="1200" dirty="0">
                          <a:solidFill>
                            <a:schemeClr val="tx1"/>
                          </a:solidFill>
                          <a:effectLst/>
                        </a:rPr>
                        <a:t>The coach and players work together to find the best solution to problems</a:t>
                      </a:r>
                      <a:endParaRPr lang="en-GB" sz="1200" dirty="0">
                        <a:solidFill>
                          <a:schemeClr val="tx1"/>
                        </a:solidFill>
                        <a:effectLst/>
                        <a:latin typeface="Corbel" panose="020B0503020204020204" pitchFamily="34" charset="0"/>
                        <a:ea typeface="Corbel" panose="020B0503020204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72695322"/>
                  </a:ext>
                </a:extLst>
              </a:tr>
            </a:tbl>
          </a:graphicData>
        </a:graphic>
      </p:graphicFrame>
      <p:sp>
        <p:nvSpPr>
          <p:cNvPr id="5" name="TextBox 4">
            <a:extLst>
              <a:ext uri="{FF2B5EF4-FFF2-40B4-BE49-F238E27FC236}">
                <a16:creationId xmlns:a16="http://schemas.microsoft.com/office/drawing/2014/main" id="{A3DCD75D-F24A-45A6-953B-59A1BE825C11}"/>
              </a:ext>
            </a:extLst>
          </p:cNvPr>
          <p:cNvSpPr txBox="1"/>
          <p:nvPr/>
        </p:nvSpPr>
        <p:spPr>
          <a:xfrm>
            <a:off x="993457" y="1657350"/>
            <a:ext cx="9312593" cy="4938596"/>
          </a:xfrm>
          <a:prstGeom prst="rect">
            <a:avLst/>
          </a:prstGeom>
          <a:noFill/>
        </p:spPr>
        <p:txBody>
          <a:bodyPr wrap="square" rtlCol="0">
            <a:spAutoFit/>
          </a:bodyPr>
          <a:lstStyle/>
          <a:p>
            <a:r>
              <a:rPr lang="en-GB" sz="1600" dirty="0"/>
              <a:t>The coaching styles include:</a:t>
            </a:r>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When coaching, I primarily use Command, Question &amp; Answer and Guided Discovery. </a:t>
            </a:r>
          </a:p>
          <a:p>
            <a:endParaRPr lang="en-GB" sz="1600" dirty="0"/>
          </a:p>
          <a:p>
            <a:r>
              <a:rPr lang="en-GB" sz="1600" dirty="0"/>
              <a:t>These three coaching styles enable me work effectively with a broad spectrum of players. Command is a useful approach for players who require clearer direction, whilst Question &amp; Answer is a great way to verify a player’s understanding and can lead nicely into trial and error.</a:t>
            </a:r>
          </a:p>
          <a:p>
            <a:endParaRPr lang="en-GB" sz="1600" dirty="0"/>
          </a:p>
          <a:p>
            <a:r>
              <a:rPr lang="en-GB" sz="1600" dirty="0"/>
              <a:t>Guided Discovery is a great approach to help provide players with context through “painting pictures” and getting the players to work out the solution to the various scenarios depicted. </a:t>
            </a:r>
          </a:p>
          <a:p>
            <a:endParaRPr lang="en-GB" sz="1600" dirty="0"/>
          </a:p>
          <a:p>
            <a:pPr>
              <a:lnSpc>
                <a:spcPct val="107000"/>
              </a:lnSpc>
              <a:spcAft>
                <a:spcPts val="800"/>
              </a:spcAft>
            </a:pPr>
            <a:r>
              <a:rPr lang="en-GB" sz="1600" dirty="0">
                <a:effectLst/>
                <a:ea typeface="Corbel" panose="020B0503020204020204" pitchFamily="34" charset="0"/>
                <a:cs typeface="Times New Roman" panose="02020603050405020304" pitchFamily="18" charset="0"/>
              </a:rPr>
              <a:t>Trial &amp; Error and Observation &amp; Feedback help develop the player’s thinking of the game holistically, whilst also forcing the players to take more responsibility to rectify problems. These approaches look to further develop players’ Psychological and Social corners. </a:t>
            </a:r>
          </a:p>
        </p:txBody>
      </p:sp>
      <p:sp>
        <p:nvSpPr>
          <p:cNvPr id="13" name="Rectangle 12">
            <a:extLst>
              <a:ext uri="{FF2B5EF4-FFF2-40B4-BE49-F238E27FC236}">
                <a16:creationId xmlns:a16="http://schemas.microsoft.com/office/drawing/2014/main" id="{53C7F300-D484-4E00-A03A-E75F88104037}"/>
              </a:ext>
            </a:extLst>
          </p:cNvPr>
          <p:cNvSpPr/>
          <p:nvPr/>
        </p:nvSpPr>
        <p:spPr>
          <a:xfrm>
            <a:off x="8194040" y="0"/>
            <a:ext cx="3997961" cy="1524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1473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1A19C-2F98-417D-9163-7E5CBB88166F}"/>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rPr>
              <a:t>Practice Styles &amp; Designs</a:t>
            </a:r>
          </a:p>
        </p:txBody>
      </p:sp>
      <p:sp>
        <p:nvSpPr>
          <p:cNvPr id="3" name="Content Placeholder 2">
            <a:extLst>
              <a:ext uri="{FF2B5EF4-FFF2-40B4-BE49-F238E27FC236}">
                <a16:creationId xmlns:a16="http://schemas.microsoft.com/office/drawing/2014/main" id="{17E7ED00-E4C4-42BA-8A8B-7F204B764CCE}"/>
              </a:ext>
            </a:extLst>
          </p:cNvPr>
          <p:cNvSpPr>
            <a:spLocks noGrp="1"/>
          </p:cNvSpPr>
          <p:nvPr>
            <p:ph idx="1"/>
          </p:nvPr>
        </p:nvSpPr>
        <p:spPr>
          <a:xfrm>
            <a:off x="1371599" y="1816757"/>
            <a:ext cx="9724031" cy="4808535"/>
          </a:xfrm>
        </p:spPr>
        <p:txBody>
          <a:bodyPr vert="horz" lIns="91440" tIns="45720" rIns="91440" bIns="45720" rtlCol="0" anchor="ctr">
            <a:normAutofit/>
          </a:bodyPr>
          <a:lstStyle/>
          <a:p>
            <a:pPr>
              <a:spcAft>
                <a:spcPts val="800"/>
              </a:spcAft>
            </a:pPr>
            <a:r>
              <a:rPr lang="en-GB" sz="1600" dirty="0">
                <a:cs typeface="Times New Roman" panose="02020603050405020304" pitchFamily="18" charset="0"/>
              </a:rPr>
              <a:t>Training sessions that are focused on technical aspects of a player’s game will follow a layered learning approach, comprising: Unopposed, Opposed and Match Related practices. The reason for this is to enable players to first practice and familiarise themselves with the correct technique in an unpressured environment. </a:t>
            </a:r>
          </a:p>
          <a:p>
            <a:pPr>
              <a:spcAft>
                <a:spcPts val="800"/>
              </a:spcAft>
            </a:pPr>
            <a:r>
              <a:rPr lang="en-GB" sz="1600" dirty="0">
                <a:cs typeface="Times New Roman" panose="02020603050405020304" pitchFamily="18" charset="0"/>
              </a:rPr>
              <a:t>Once the players are comfortable with and know how to execute the techniques correctly, the practice progresses to an Opposed drill, where the players look to execute the same technique in a more realistic game like setting, with active opponents applying pressure. </a:t>
            </a:r>
          </a:p>
          <a:p>
            <a:pPr>
              <a:spcAft>
                <a:spcPts val="800"/>
              </a:spcAft>
            </a:pPr>
            <a:r>
              <a:rPr lang="en-GB" sz="1600" dirty="0">
                <a:cs typeface="Times New Roman" panose="02020603050405020304" pitchFamily="18" charset="0"/>
              </a:rPr>
              <a:t>The final stage is to further develop the players’ understanding and abilities through Match related practice. This can take the form of a small sided game (1 vs 1, 2 vs 2, 3 vs 3 4 vs 4 or 6 vs 6), a full match (5 vs 5, 7 vs 7, 9 vs 9 or 11 vs 11) or a training drill that realistically represents a match scenario.  </a:t>
            </a:r>
          </a:p>
          <a:p>
            <a:pPr>
              <a:spcAft>
                <a:spcPts val="800"/>
              </a:spcAft>
            </a:pPr>
            <a:r>
              <a:rPr lang="en-GB" sz="1600" dirty="0">
                <a:cs typeface="Times New Roman" panose="02020603050405020304" pitchFamily="18" charset="0"/>
              </a:rPr>
              <a:t>As players get older, there may be less emphasis on the use of Unopposed practices, and an increase in realistic training drills, focusing on opposed and match related practices. </a:t>
            </a:r>
          </a:p>
          <a:p>
            <a:pPr>
              <a:spcAft>
                <a:spcPts val="800"/>
              </a:spcAft>
            </a:pPr>
            <a:r>
              <a:rPr lang="en-GB" sz="1600" dirty="0">
                <a:cs typeface="Times New Roman" panose="02020603050405020304" pitchFamily="18" charset="0"/>
              </a:rPr>
              <a:t>Through the delivery of opposed and match related practices, we can also introduce tactical elements to the training session, developing the players’ decision making and understanding of the game. This supports the players in recognising when to execute certain techniques, depending on the scenario and situation that they are in. </a:t>
            </a:r>
          </a:p>
          <a:p>
            <a:pPr>
              <a:spcAft>
                <a:spcPts val="800"/>
              </a:spcAft>
            </a:pPr>
            <a:endParaRPr lang="en-GB" sz="1600" dirty="0">
              <a:cs typeface="Times New Roman" panose="02020603050405020304" pitchFamily="18" charset="0"/>
            </a:endParaRPr>
          </a:p>
        </p:txBody>
      </p:sp>
    </p:spTree>
    <p:extLst>
      <p:ext uri="{BB962C8B-B14F-4D97-AF65-F5344CB8AC3E}">
        <p14:creationId xmlns:p14="http://schemas.microsoft.com/office/powerpoint/2010/main" val="3507893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1A19C-2F98-417D-9163-7E5CBB88166F}"/>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rPr>
              <a:t>Practice Styles &amp; Designs</a:t>
            </a:r>
          </a:p>
        </p:txBody>
      </p:sp>
      <p:sp>
        <p:nvSpPr>
          <p:cNvPr id="3" name="Content Placeholder 2">
            <a:extLst>
              <a:ext uri="{FF2B5EF4-FFF2-40B4-BE49-F238E27FC236}">
                <a16:creationId xmlns:a16="http://schemas.microsoft.com/office/drawing/2014/main" id="{17E7ED00-E4C4-42BA-8A8B-7F204B764CCE}"/>
              </a:ext>
            </a:extLst>
          </p:cNvPr>
          <p:cNvSpPr>
            <a:spLocks noGrp="1"/>
          </p:cNvSpPr>
          <p:nvPr>
            <p:ph idx="1"/>
          </p:nvPr>
        </p:nvSpPr>
        <p:spPr>
          <a:xfrm>
            <a:off x="0" y="1622745"/>
            <a:ext cx="7233920" cy="4940717"/>
          </a:xfrm>
        </p:spPr>
        <p:txBody>
          <a:bodyPr vert="horz" lIns="91440" tIns="45720" rIns="91440" bIns="45720" rtlCol="0" anchor="ctr">
            <a:normAutofit lnSpcReduction="10000"/>
          </a:bodyPr>
          <a:lstStyle/>
          <a:p>
            <a:pPr>
              <a:spcAft>
                <a:spcPts val="800"/>
              </a:spcAft>
            </a:pPr>
            <a:r>
              <a:rPr lang="en-GB" sz="1600" dirty="0">
                <a:cs typeface="Times New Roman" panose="02020603050405020304" pitchFamily="18" charset="0"/>
              </a:rPr>
              <a:t>Since enrolling on the UEFA B Coaching course, my whole approach to Practice Design has been enhanced. </a:t>
            </a:r>
          </a:p>
          <a:p>
            <a:pPr>
              <a:spcAft>
                <a:spcPts val="800"/>
              </a:spcAft>
            </a:pPr>
            <a:r>
              <a:rPr lang="en-GB" sz="1600" dirty="0">
                <a:cs typeface="Times New Roman" panose="02020603050405020304" pitchFamily="18" charset="0"/>
              </a:rPr>
              <a:t>Previously, I used to think and plan my sessions from one-week to the next using drawings on sheets of paper (see example in the corner to the right).</a:t>
            </a:r>
          </a:p>
          <a:p>
            <a:pPr>
              <a:spcAft>
                <a:spcPts val="800"/>
              </a:spcAft>
            </a:pPr>
            <a:r>
              <a:rPr lang="en-GB" sz="1600" dirty="0">
                <a:cs typeface="Times New Roman" panose="02020603050405020304" pitchFamily="18" charset="0"/>
              </a:rPr>
              <a:t>Now I have created a formal Template for designing and planning training sessions, which is more thought provoking and requires far more detail in the planning phase, to better enable me to achieve the desired outcomes. </a:t>
            </a:r>
          </a:p>
          <a:p>
            <a:pPr>
              <a:spcAft>
                <a:spcPts val="800"/>
              </a:spcAft>
            </a:pPr>
            <a:r>
              <a:rPr lang="en-GB" sz="1600" dirty="0">
                <a:cs typeface="Times New Roman" panose="02020603050405020304" pitchFamily="18" charset="0"/>
              </a:rPr>
              <a:t>The session Template looks for the Coach to clearly illustrate how the drill should be laid out, Equipment Requirements, Minimum Practice Area, Elements of the Four Corners that will be worked on, a Description of the Practice, Key Coaching Points, Desired Outcomes (Pictures), Individual Challenges, Tactical Elements from the practice and Points for the end of session debrief to review the learning outcomes. </a:t>
            </a:r>
          </a:p>
          <a:p>
            <a:pPr>
              <a:spcAft>
                <a:spcPts val="800"/>
              </a:spcAft>
            </a:pPr>
            <a:r>
              <a:rPr lang="en-GB" sz="1600" dirty="0">
                <a:cs typeface="Times New Roman" panose="02020603050405020304" pitchFamily="18" charset="0"/>
              </a:rPr>
              <a:t>I am also in the process of creating a new Coaching Handbook for North West London Jets, describing How  we Coach, How we Play and contains training session / drill plans for use from U7s to Under 16s. The aim is for this resource to be used by all our Coaches, Managers and Junior Leaders, whilst creating greater transparency with parents and players alike, to be able to see and understand the pathway and journey for player development at the Club. </a:t>
            </a:r>
          </a:p>
        </p:txBody>
      </p:sp>
      <p:pic>
        <p:nvPicPr>
          <p:cNvPr id="7" name="Picture 6">
            <a:extLst>
              <a:ext uri="{FF2B5EF4-FFF2-40B4-BE49-F238E27FC236}">
                <a16:creationId xmlns:a16="http://schemas.microsoft.com/office/drawing/2014/main" id="{E65B9CF9-69B6-47A1-8522-E9A7FA569B8E}"/>
              </a:ext>
            </a:extLst>
          </p:cNvPr>
          <p:cNvPicPr>
            <a:picLocks noChangeAspect="1"/>
          </p:cNvPicPr>
          <p:nvPr/>
        </p:nvPicPr>
        <p:blipFill>
          <a:blip r:embed="rId2"/>
          <a:stretch>
            <a:fillRect/>
          </a:stretch>
        </p:blipFill>
        <p:spPr>
          <a:xfrm>
            <a:off x="9642450" y="145379"/>
            <a:ext cx="2477822" cy="3332081"/>
          </a:xfrm>
          <a:prstGeom prst="rect">
            <a:avLst/>
          </a:prstGeom>
        </p:spPr>
      </p:pic>
      <p:pic>
        <p:nvPicPr>
          <p:cNvPr id="5" name="Picture 4">
            <a:extLst>
              <a:ext uri="{FF2B5EF4-FFF2-40B4-BE49-F238E27FC236}">
                <a16:creationId xmlns:a16="http://schemas.microsoft.com/office/drawing/2014/main" id="{3C7E1BB8-A674-4489-B4A8-35770EB4E948}"/>
              </a:ext>
            </a:extLst>
          </p:cNvPr>
          <p:cNvPicPr>
            <a:picLocks noChangeAspect="1"/>
          </p:cNvPicPr>
          <p:nvPr/>
        </p:nvPicPr>
        <p:blipFill>
          <a:blip r:embed="rId3"/>
          <a:stretch>
            <a:fillRect/>
          </a:stretch>
        </p:blipFill>
        <p:spPr>
          <a:xfrm>
            <a:off x="7103592" y="143164"/>
            <a:ext cx="2525531" cy="3334296"/>
          </a:xfrm>
          <a:prstGeom prst="rect">
            <a:avLst/>
          </a:prstGeom>
        </p:spPr>
      </p:pic>
      <p:pic>
        <p:nvPicPr>
          <p:cNvPr id="11" name="Picture 10" descr="Letter&#10;&#10;Description automatically generated with medium confidence">
            <a:extLst>
              <a:ext uri="{FF2B5EF4-FFF2-40B4-BE49-F238E27FC236}">
                <a16:creationId xmlns:a16="http://schemas.microsoft.com/office/drawing/2014/main" id="{582DD938-B365-467B-BD2D-689194228FA4}"/>
              </a:ext>
            </a:extLst>
          </p:cNvPr>
          <p:cNvPicPr>
            <a:picLocks noChangeAspect="1"/>
          </p:cNvPicPr>
          <p:nvPr/>
        </p:nvPicPr>
        <p:blipFill rotWithShape="1">
          <a:blip r:embed="rId4">
            <a:extLst>
              <a:ext uri="{28A0092B-C50C-407E-A947-70E740481C1C}">
                <a14:useLocalDpi xmlns:a14="http://schemas.microsoft.com/office/drawing/2010/main" val="0"/>
              </a:ext>
            </a:extLst>
          </a:blip>
          <a:srcRect t="11734" r="4644"/>
          <a:stretch/>
        </p:blipFill>
        <p:spPr>
          <a:xfrm>
            <a:off x="9720563" y="3558550"/>
            <a:ext cx="2294673" cy="2832090"/>
          </a:xfrm>
          <a:prstGeom prst="rect">
            <a:avLst/>
          </a:prstGeom>
        </p:spPr>
      </p:pic>
    </p:spTree>
    <p:extLst>
      <p:ext uri="{BB962C8B-B14F-4D97-AF65-F5344CB8AC3E}">
        <p14:creationId xmlns:p14="http://schemas.microsoft.com/office/powerpoint/2010/main" val="12417533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9AD7B-B63E-4561-B2AC-B3369860408D}"/>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rPr>
              <a:t>Incorporating Feedback</a:t>
            </a:r>
          </a:p>
        </p:txBody>
      </p:sp>
      <p:sp>
        <p:nvSpPr>
          <p:cNvPr id="3" name="Content Placeholder 2">
            <a:extLst>
              <a:ext uri="{FF2B5EF4-FFF2-40B4-BE49-F238E27FC236}">
                <a16:creationId xmlns:a16="http://schemas.microsoft.com/office/drawing/2014/main" id="{E4A0E4F0-55D4-43BE-B338-920D337B76A8}"/>
              </a:ext>
            </a:extLst>
          </p:cNvPr>
          <p:cNvSpPr>
            <a:spLocks noGrp="1"/>
          </p:cNvSpPr>
          <p:nvPr>
            <p:ph idx="1"/>
          </p:nvPr>
        </p:nvSpPr>
        <p:spPr>
          <a:xfrm>
            <a:off x="1371599" y="1891970"/>
            <a:ext cx="9724031" cy="3683358"/>
          </a:xfrm>
        </p:spPr>
        <p:txBody>
          <a:bodyPr vert="horz" lIns="91440" tIns="45720" rIns="91440" bIns="45720" rtlCol="0" anchor="ctr">
            <a:normAutofit/>
          </a:bodyPr>
          <a:lstStyle/>
          <a:p>
            <a:pPr>
              <a:spcAft>
                <a:spcPts val="800"/>
              </a:spcAft>
            </a:pPr>
            <a:r>
              <a:rPr lang="en-GB" sz="1600" dirty="0">
                <a:cs typeface="Times New Roman" panose="02020603050405020304" pitchFamily="18" charset="0"/>
              </a:rPr>
              <a:t>Feedback is a critical part of everyone's development. As a Coach, I provide feedback to the Players on a regular basis and am always open to receiving constructive feedback from peers and players alike, that will enable me to develop and, in turn, have a positive impact on the players and teams I am working with. </a:t>
            </a:r>
          </a:p>
          <a:p>
            <a:pPr>
              <a:spcAft>
                <a:spcPts val="800"/>
              </a:spcAft>
            </a:pPr>
            <a:r>
              <a:rPr lang="en-GB" sz="1600" dirty="0">
                <a:cs typeface="Times New Roman" panose="02020603050405020304" pitchFamily="18" charset="0"/>
              </a:rPr>
              <a:t>Having completed several coaching courses, run by different tutors and attended by coaches from different backgrounds and a range of experiences, I have acquired knowledge and understanding of better ways to deliver a drill or manage a situation through the interactive process of having discussions and sharing ideas. </a:t>
            </a:r>
          </a:p>
          <a:p>
            <a:pPr>
              <a:spcAft>
                <a:spcPts val="800"/>
              </a:spcAft>
            </a:pPr>
            <a:endParaRPr lang="en-GB" sz="1600" dirty="0">
              <a:cs typeface="Times New Roman" panose="02020603050405020304" pitchFamily="18" charset="0"/>
            </a:endParaRPr>
          </a:p>
        </p:txBody>
      </p:sp>
    </p:spTree>
    <p:extLst>
      <p:ext uri="{BB962C8B-B14F-4D97-AF65-F5344CB8AC3E}">
        <p14:creationId xmlns:p14="http://schemas.microsoft.com/office/powerpoint/2010/main" val="2021538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7F209-5C66-4B94-A15D-790778EDBC79}"/>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rPr>
              <a:t>Management Styles</a:t>
            </a:r>
          </a:p>
        </p:txBody>
      </p:sp>
      <p:sp>
        <p:nvSpPr>
          <p:cNvPr id="3" name="Content Placeholder 2">
            <a:extLst>
              <a:ext uri="{FF2B5EF4-FFF2-40B4-BE49-F238E27FC236}">
                <a16:creationId xmlns:a16="http://schemas.microsoft.com/office/drawing/2014/main" id="{F2261343-8760-4539-9A4F-5C6199D6E1A0}"/>
              </a:ext>
            </a:extLst>
          </p:cNvPr>
          <p:cNvSpPr>
            <a:spLocks noGrp="1"/>
          </p:cNvSpPr>
          <p:nvPr>
            <p:ph idx="1"/>
          </p:nvPr>
        </p:nvSpPr>
        <p:spPr>
          <a:xfrm>
            <a:off x="459350" y="1562165"/>
            <a:ext cx="11418325" cy="5257735"/>
          </a:xfrm>
        </p:spPr>
        <p:txBody>
          <a:bodyPr vert="horz" lIns="91440" tIns="45720" rIns="91440" bIns="45720" rtlCol="0" anchor="ctr">
            <a:normAutofit fontScale="92500" lnSpcReduction="20000"/>
          </a:bodyPr>
          <a:lstStyle/>
          <a:p>
            <a:pPr>
              <a:spcAft>
                <a:spcPts val="800"/>
              </a:spcAft>
            </a:pPr>
            <a:r>
              <a:rPr lang="en-GB" sz="1600" dirty="0">
                <a:cs typeface="Times New Roman" panose="02020603050405020304" pitchFamily="18" charset="0"/>
              </a:rPr>
              <a:t>My management style is Paternalistic in nature, which is characterised as follows: :</a:t>
            </a:r>
          </a:p>
          <a:p>
            <a:pPr lvl="1"/>
            <a:r>
              <a:rPr lang="en-GB" sz="1600" dirty="0"/>
              <a:t>Open two-way communication, enabling members opinions to be heard, but with the Manager making the final decision</a:t>
            </a:r>
          </a:p>
          <a:p>
            <a:pPr lvl="1"/>
            <a:r>
              <a:rPr lang="en-GB" sz="1600" dirty="0"/>
              <a:t>Decisions are made based on what is perceived to be in the best interest of all concerned.</a:t>
            </a:r>
          </a:p>
          <a:p>
            <a:pPr lvl="1"/>
            <a:r>
              <a:rPr lang="en-GB" sz="1600" dirty="0"/>
              <a:t>The Manager shows compassion for his members</a:t>
            </a:r>
          </a:p>
          <a:p>
            <a:pPr>
              <a:spcAft>
                <a:spcPts val="800"/>
              </a:spcAft>
            </a:pPr>
            <a:r>
              <a:rPr lang="en-GB" sz="1600" dirty="0">
                <a:cs typeface="Times New Roman" panose="02020603050405020304" pitchFamily="18" charset="0"/>
              </a:rPr>
              <a:t>The Paternalistic Management style in Football is characterised by openly engaging with players; listening to their thoughts and opinions on football related matters and how we as a cohort can work together to improve performances, etc. </a:t>
            </a:r>
          </a:p>
          <a:p>
            <a:pPr>
              <a:spcAft>
                <a:spcPts val="800"/>
              </a:spcAft>
            </a:pPr>
            <a:r>
              <a:rPr lang="en-GB" sz="1600" dirty="0">
                <a:cs typeface="Times New Roman" panose="02020603050405020304" pitchFamily="18" charset="0"/>
              </a:rPr>
              <a:t>Likewise, I regularly consult with our Managers and Coaches across all age groups to keep up-to-date with how training and match days are progressing; taking on-board any feedback and input from them on how we can continue developing our players, improving our performances and growing as a Club </a:t>
            </a:r>
          </a:p>
          <a:p>
            <a:pPr>
              <a:spcAft>
                <a:spcPts val="800"/>
              </a:spcAft>
            </a:pPr>
            <a:r>
              <a:rPr lang="en-GB" sz="1600" dirty="0">
                <a:cs typeface="Times New Roman" panose="02020603050405020304" pitchFamily="18" charset="0"/>
              </a:rPr>
              <a:t>A large part of the Paternalistic Management style at North West London Jets is generated through my mentoring and nurturing of  coaches alongside the succession training of our Under 13s Junior Leaders in becoming coaches in their own right having followed the pathway of working alongside our coaches, obtaining their Junior Leadership Award at 13+, receiving their Referees accreditation at 14+ and progressing to FA Level 1 coaching certification at 16+. </a:t>
            </a:r>
          </a:p>
          <a:p>
            <a:pPr>
              <a:spcAft>
                <a:spcPts val="800"/>
              </a:spcAft>
            </a:pPr>
            <a:r>
              <a:rPr lang="en-GB" sz="1600" dirty="0">
                <a:cs typeface="Times New Roman" panose="02020603050405020304" pitchFamily="18" charset="0"/>
              </a:rPr>
              <a:t>By way of further example of my Paternalistic Management style, during the 2020-2021 season I met with the Under 16 players I  managed and coached, and took on board their request that we switch formation from 1-5-3-2, with two wing backs, to a 1-4-2-3-1 formation. The decision to do so was based on a clear assessment that such a move would benefit the players group psychological mindset at the time; and whilst we saw an improvement defensively, we struggled to create as many goalscoring opportunities as we had done before the change; having lost the use of the marauding Wing Backs. </a:t>
            </a:r>
          </a:p>
          <a:p>
            <a:pPr>
              <a:spcAft>
                <a:spcPts val="800"/>
              </a:spcAft>
            </a:pPr>
            <a:r>
              <a:rPr lang="en-GB" sz="1600" dirty="0">
                <a:cs typeface="Times New Roman" panose="02020603050405020304" pitchFamily="18" charset="0"/>
              </a:rPr>
              <a:t>We then looked collectively to address this decline in the creation of goalscoring opportunities and worked on the players attacking runs off the ball, looking to stretch the opponents use of the width and depth of the pitch; whilst also making a personnel change up front to having a larger target player who could hold-up the ball and give time for team-mates to get forward, enabling the team to attack in numbers. </a:t>
            </a:r>
          </a:p>
        </p:txBody>
      </p:sp>
    </p:spTree>
    <p:extLst>
      <p:ext uri="{BB962C8B-B14F-4D97-AF65-F5344CB8AC3E}">
        <p14:creationId xmlns:p14="http://schemas.microsoft.com/office/powerpoint/2010/main" val="1112155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7F209-5C66-4B94-A15D-790778EDBC79}"/>
              </a:ext>
            </a:extLst>
          </p:cNvPr>
          <p:cNvSpPr>
            <a:spLocks noGrp="1"/>
          </p:cNvSpPr>
          <p:nvPr>
            <p:ph type="title"/>
          </p:nvPr>
        </p:nvSpPr>
        <p:spPr>
          <a:xfrm>
            <a:off x="1371599" y="294538"/>
            <a:ext cx="9895951" cy="1033669"/>
          </a:xfrm>
        </p:spPr>
        <p:txBody>
          <a:bodyPr>
            <a:normAutofit fontScale="90000"/>
          </a:bodyPr>
          <a:lstStyle/>
          <a:p>
            <a:r>
              <a:rPr lang="en-GB" sz="4000" b="1" dirty="0">
                <a:solidFill>
                  <a:srgbClr val="FFFFFF"/>
                </a:solidFill>
              </a:rPr>
              <a:t>Differentiating between Players &amp; Catering for Individual Needs</a:t>
            </a:r>
          </a:p>
        </p:txBody>
      </p:sp>
      <p:sp>
        <p:nvSpPr>
          <p:cNvPr id="3" name="Content Placeholder 2">
            <a:extLst>
              <a:ext uri="{FF2B5EF4-FFF2-40B4-BE49-F238E27FC236}">
                <a16:creationId xmlns:a16="http://schemas.microsoft.com/office/drawing/2014/main" id="{F2261343-8760-4539-9A4F-5C6199D6E1A0}"/>
              </a:ext>
            </a:extLst>
          </p:cNvPr>
          <p:cNvSpPr>
            <a:spLocks noGrp="1"/>
          </p:cNvSpPr>
          <p:nvPr>
            <p:ph idx="1"/>
          </p:nvPr>
        </p:nvSpPr>
        <p:spPr>
          <a:xfrm>
            <a:off x="314325" y="1418377"/>
            <a:ext cx="7569835" cy="5529793"/>
          </a:xfrm>
        </p:spPr>
        <p:txBody>
          <a:bodyPr vert="horz" lIns="91440" tIns="45720" rIns="91440" bIns="45720" rtlCol="0" anchor="ctr">
            <a:normAutofit lnSpcReduction="10000"/>
          </a:bodyPr>
          <a:lstStyle/>
          <a:p>
            <a:pPr>
              <a:spcAft>
                <a:spcPts val="800"/>
              </a:spcAft>
            </a:pPr>
            <a:r>
              <a:rPr lang="en-GB" sz="1600" dirty="0">
                <a:cs typeface="Times New Roman" panose="02020603050405020304" pitchFamily="18" charset="0"/>
              </a:rPr>
              <a:t>At the Foundation age groups, where practices are designed to be more technical skills based to develop the individual players abilities, there is more attention and focus given to the individual player, to help them. </a:t>
            </a:r>
          </a:p>
          <a:p>
            <a:pPr>
              <a:spcAft>
                <a:spcPts val="800"/>
              </a:spcAft>
            </a:pPr>
            <a:r>
              <a:rPr lang="en-GB" sz="1600" dirty="0">
                <a:cs typeface="Times New Roman" panose="02020603050405020304" pitchFamily="18" charset="0"/>
              </a:rPr>
              <a:t>If a player is struggling with a certain practice or drill, the practice is adapted to enable the player to still achieve the goal of the session and act on the information provided by the coach. </a:t>
            </a:r>
          </a:p>
          <a:p>
            <a:pPr>
              <a:spcAft>
                <a:spcPts val="800"/>
              </a:spcAft>
            </a:pPr>
            <a:r>
              <a:rPr lang="en-GB" sz="1600" dirty="0">
                <a:cs typeface="Times New Roman" panose="02020603050405020304" pitchFamily="18" charset="0"/>
              </a:rPr>
              <a:t>A Junior Leader may also be deployed to work specifically with any younger player that may be struggling with a practice, to support their development. </a:t>
            </a:r>
          </a:p>
          <a:p>
            <a:pPr>
              <a:spcAft>
                <a:spcPts val="800"/>
              </a:spcAft>
            </a:pPr>
            <a:r>
              <a:rPr lang="en-GB" sz="1600" dirty="0">
                <a:cs typeface="Times New Roman" panose="02020603050405020304" pitchFamily="18" charset="0"/>
              </a:rPr>
              <a:t>When pairing players up for an opposed practice or match related practice, it is important to ensure that a player that is still developing, is paired against a player of similar ability, in order to give both players an equal opportunity to continue their progress. </a:t>
            </a:r>
          </a:p>
          <a:p>
            <a:pPr>
              <a:spcAft>
                <a:spcPts val="800"/>
              </a:spcAft>
            </a:pPr>
            <a:r>
              <a:rPr lang="en-GB" sz="1600" dirty="0">
                <a:cs typeface="Times New Roman" panose="02020603050405020304" pitchFamily="18" charset="0"/>
              </a:rPr>
              <a:t>From the UEFA B coaching course, the concept of using Player Profiles to monitor and measure a players attributes, abilities and progress has again taken this to a whole new level. </a:t>
            </a:r>
          </a:p>
          <a:p>
            <a:pPr>
              <a:spcAft>
                <a:spcPts val="800"/>
              </a:spcAft>
            </a:pPr>
            <a:r>
              <a:rPr lang="en-GB" sz="1600" dirty="0">
                <a:cs typeface="Times New Roman" panose="02020603050405020304" pitchFamily="18" charset="0"/>
              </a:rPr>
              <a:t>A profile can be used as a reference point for identifying areas that an individual player needs to improve in, so that sessions and practices can be designed with certain players in mind. The coach can then monitor that player over time, to see how they are progressing in those areas identified for development. This is where the concept of a “Focus Player” for a session comes into play. </a:t>
            </a:r>
          </a:p>
        </p:txBody>
      </p:sp>
      <p:pic>
        <p:nvPicPr>
          <p:cNvPr id="9" name="Picture 8">
            <a:extLst>
              <a:ext uri="{FF2B5EF4-FFF2-40B4-BE49-F238E27FC236}">
                <a16:creationId xmlns:a16="http://schemas.microsoft.com/office/drawing/2014/main" id="{96158CBB-24BF-4390-A9D6-967D2F35E64C}"/>
              </a:ext>
            </a:extLst>
          </p:cNvPr>
          <p:cNvPicPr>
            <a:picLocks noChangeAspect="1"/>
          </p:cNvPicPr>
          <p:nvPr/>
        </p:nvPicPr>
        <p:blipFill>
          <a:blip r:embed="rId2"/>
          <a:stretch>
            <a:fillRect/>
          </a:stretch>
        </p:blipFill>
        <p:spPr>
          <a:xfrm>
            <a:off x="7791450" y="1057276"/>
            <a:ext cx="4375150" cy="5061314"/>
          </a:xfrm>
          <a:prstGeom prst="rect">
            <a:avLst/>
          </a:prstGeom>
        </p:spPr>
      </p:pic>
    </p:spTree>
    <p:extLst>
      <p:ext uri="{BB962C8B-B14F-4D97-AF65-F5344CB8AC3E}">
        <p14:creationId xmlns:p14="http://schemas.microsoft.com/office/powerpoint/2010/main" val="10162763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7F209-5C66-4B94-A15D-790778EDBC79}"/>
              </a:ext>
            </a:extLst>
          </p:cNvPr>
          <p:cNvSpPr>
            <a:spLocks noGrp="1"/>
          </p:cNvSpPr>
          <p:nvPr>
            <p:ph type="title"/>
          </p:nvPr>
        </p:nvSpPr>
        <p:spPr>
          <a:xfrm>
            <a:off x="1371599" y="294538"/>
            <a:ext cx="9895951" cy="1033669"/>
          </a:xfrm>
        </p:spPr>
        <p:txBody>
          <a:bodyPr>
            <a:normAutofit fontScale="90000"/>
          </a:bodyPr>
          <a:lstStyle/>
          <a:p>
            <a:r>
              <a:rPr lang="en-GB" sz="4000" b="1" dirty="0">
                <a:solidFill>
                  <a:srgbClr val="FFFFFF"/>
                </a:solidFill>
              </a:rPr>
              <a:t>Behavioural Differences between Practice vs Competition</a:t>
            </a:r>
          </a:p>
        </p:txBody>
      </p:sp>
      <p:sp>
        <p:nvSpPr>
          <p:cNvPr id="3" name="Content Placeholder 2">
            <a:extLst>
              <a:ext uri="{FF2B5EF4-FFF2-40B4-BE49-F238E27FC236}">
                <a16:creationId xmlns:a16="http://schemas.microsoft.com/office/drawing/2014/main" id="{F2261343-8760-4539-9A4F-5C6199D6E1A0}"/>
              </a:ext>
            </a:extLst>
          </p:cNvPr>
          <p:cNvSpPr>
            <a:spLocks noGrp="1"/>
          </p:cNvSpPr>
          <p:nvPr>
            <p:ph idx="1"/>
          </p:nvPr>
        </p:nvSpPr>
        <p:spPr>
          <a:xfrm>
            <a:off x="1371599" y="1400482"/>
            <a:ext cx="9674225" cy="2593553"/>
          </a:xfrm>
        </p:spPr>
        <p:txBody>
          <a:bodyPr vert="horz" lIns="91440" tIns="45720" rIns="91440" bIns="45720" rtlCol="0" anchor="ctr">
            <a:normAutofit/>
          </a:bodyPr>
          <a:lstStyle/>
          <a:p>
            <a:pPr>
              <a:spcAft>
                <a:spcPts val="800"/>
              </a:spcAft>
            </a:pPr>
            <a:r>
              <a:rPr lang="en-GB" sz="1600" dirty="0">
                <a:cs typeface="Times New Roman" panose="02020603050405020304" pitchFamily="18" charset="0"/>
              </a:rPr>
              <a:t>My behaviour doesn’t differ between practice and competition. I take both equally as seriously as one another, because I feel you need to train with the same focus and intensity as you want to play and compete. </a:t>
            </a:r>
          </a:p>
        </p:txBody>
      </p:sp>
    </p:spTree>
    <p:extLst>
      <p:ext uri="{BB962C8B-B14F-4D97-AF65-F5344CB8AC3E}">
        <p14:creationId xmlns:p14="http://schemas.microsoft.com/office/powerpoint/2010/main" val="24502909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7F209-5C66-4B94-A15D-790778EDBC79}"/>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rPr>
              <a:t>Player Attributes &amp; My Philosophy</a:t>
            </a:r>
          </a:p>
        </p:txBody>
      </p:sp>
      <p:sp>
        <p:nvSpPr>
          <p:cNvPr id="3" name="Content Placeholder 2">
            <a:extLst>
              <a:ext uri="{FF2B5EF4-FFF2-40B4-BE49-F238E27FC236}">
                <a16:creationId xmlns:a16="http://schemas.microsoft.com/office/drawing/2014/main" id="{F2261343-8760-4539-9A4F-5C6199D6E1A0}"/>
              </a:ext>
            </a:extLst>
          </p:cNvPr>
          <p:cNvSpPr>
            <a:spLocks noGrp="1"/>
          </p:cNvSpPr>
          <p:nvPr>
            <p:ph idx="1"/>
          </p:nvPr>
        </p:nvSpPr>
        <p:spPr>
          <a:xfrm>
            <a:off x="1371599" y="1514475"/>
            <a:ext cx="9724031" cy="5048987"/>
          </a:xfrm>
        </p:spPr>
        <p:txBody>
          <a:bodyPr vert="horz" lIns="91440" tIns="45720" rIns="91440" bIns="45720" rtlCol="0" anchor="ctr">
            <a:normAutofit/>
          </a:bodyPr>
          <a:lstStyle/>
          <a:p>
            <a:pPr>
              <a:spcAft>
                <a:spcPts val="800"/>
              </a:spcAft>
            </a:pPr>
            <a:r>
              <a:rPr lang="en-GB" sz="1600" dirty="0">
                <a:cs typeface="Times New Roman" panose="02020603050405020304" pitchFamily="18" charset="0"/>
              </a:rPr>
              <a:t>Since starting work with the Under 13s in October 2021, I have witnessed a change in their attitude and approach to football, from one that was not committed and frivolous, to the majority of players now turning up at training and matches wanting to learn and develop their abilities, both individually and collectively, as a team. </a:t>
            </a:r>
          </a:p>
          <a:p>
            <a:pPr>
              <a:spcAft>
                <a:spcPts val="800"/>
              </a:spcAft>
            </a:pPr>
            <a:r>
              <a:rPr lang="en-GB" sz="1600" dirty="0">
                <a:cs typeface="Times New Roman" panose="02020603050405020304" pitchFamily="18" charset="0"/>
              </a:rPr>
              <a:t>This shift in behaviour has led to the players being receptive to the philosophy and style of football that I am trying to impart and develop, and after the first 5 weeks we have already started to see the In Possession playing style bear fruit.</a:t>
            </a:r>
          </a:p>
          <a:p>
            <a:pPr>
              <a:spcAft>
                <a:spcPts val="800"/>
              </a:spcAft>
            </a:pPr>
            <a:r>
              <a:rPr lang="en-GB" sz="1600" dirty="0">
                <a:cs typeface="Times New Roman" panose="02020603050405020304" pitchFamily="18" charset="0"/>
              </a:rPr>
              <a:t>This has in part been achieved through a couple of weeks of observation and providing feedback to the Managers re player positions and how the team should look to play. </a:t>
            </a:r>
          </a:p>
          <a:p>
            <a:pPr>
              <a:spcAft>
                <a:spcPts val="800"/>
              </a:spcAft>
            </a:pPr>
            <a:r>
              <a:rPr lang="en-GB" sz="1600" dirty="0">
                <a:cs typeface="Times New Roman" panose="02020603050405020304" pitchFamily="18" charset="0"/>
              </a:rPr>
              <a:t>My coaching and management style focuses on delivering the practice and words I use into a match context, so the players better understand, visualise and apply the information being provided. </a:t>
            </a:r>
          </a:p>
          <a:p>
            <a:pPr>
              <a:spcAft>
                <a:spcPts val="800"/>
              </a:spcAft>
            </a:pPr>
            <a:r>
              <a:rPr lang="en-GB" sz="1600" dirty="0">
                <a:cs typeface="Times New Roman" panose="02020603050405020304" pitchFamily="18" charset="0"/>
              </a:rPr>
              <a:t>From early 2022, I aim to work on how the team operates when out of possession, and develop the players understanding and practice in line with this philosophy. </a:t>
            </a:r>
          </a:p>
          <a:p>
            <a:pPr>
              <a:spcAft>
                <a:spcPts val="800"/>
              </a:spcAft>
            </a:pPr>
            <a:endParaRPr lang="en-GB" sz="1600" dirty="0">
              <a:cs typeface="Times New Roman" panose="02020603050405020304" pitchFamily="18" charset="0"/>
            </a:endParaRPr>
          </a:p>
        </p:txBody>
      </p:sp>
    </p:spTree>
    <p:extLst>
      <p:ext uri="{BB962C8B-B14F-4D97-AF65-F5344CB8AC3E}">
        <p14:creationId xmlns:p14="http://schemas.microsoft.com/office/powerpoint/2010/main" val="33937389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27FF1D-3A3F-4A63-AA29-8F9FBAA4EEB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Training Session Plan</a:t>
            </a:r>
          </a:p>
        </p:txBody>
      </p:sp>
      <p:graphicFrame>
        <p:nvGraphicFramePr>
          <p:cNvPr id="5" name="Table 5">
            <a:extLst>
              <a:ext uri="{FF2B5EF4-FFF2-40B4-BE49-F238E27FC236}">
                <a16:creationId xmlns:a16="http://schemas.microsoft.com/office/drawing/2014/main" id="{96A8F8E9-BC22-4B0D-841F-BFD922DCDB2D}"/>
              </a:ext>
            </a:extLst>
          </p:cNvPr>
          <p:cNvGraphicFramePr>
            <a:graphicFrameLocks noGrp="1"/>
          </p:cNvGraphicFramePr>
          <p:nvPr>
            <p:extLst>
              <p:ext uri="{D42A27DB-BD31-4B8C-83A1-F6EECF244321}">
                <p14:modId xmlns:p14="http://schemas.microsoft.com/office/powerpoint/2010/main" val="3928622792"/>
              </p:ext>
            </p:extLst>
          </p:nvPr>
        </p:nvGraphicFramePr>
        <p:xfrm>
          <a:off x="432225" y="2052061"/>
          <a:ext cx="11327551" cy="3128861"/>
        </p:xfrm>
        <a:graphic>
          <a:graphicData uri="http://schemas.openxmlformats.org/drawingml/2006/table">
            <a:tbl>
              <a:tblPr firstRow="1" bandRow="1">
                <a:tableStyleId>{5C22544A-7EE6-4342-B048-85BDC9FD1C3A}</a:tableStyleId>
              </a:tblPr>
              <a:tblGrid>
                <a:gridCol w="844125">
                  <a:extLst>
                    <a:ext uri="{9D8B030D-6E8A-4147-A177-3AD203B41FA5}">
                      <a16:colId xmlns:a16="http://schemas.microsoft.com/office/drawing/2014/main" val="1489573303"/>
                    </a:ext>
                  </a:extLst>
                </a:gridCol>
                <a:gridCol w="1781175">
                  <a:extLst>
                    <a:ext uri="{9D8B030D-6E8A-4147-A177-3AD203B41FA5}">
                      <a16:colId xmlns:a16="http://schemas.microsoft.com/office/drawing/2014/main" val="3006925076"/>
                    </a:ext>
                  </a:extLst>
                </a:gridCol>
                <a:gridCol w="5200650">
                  <a:extLst>
                    <a:ext uri="{9D8B030D-6E8A-4147-A177-3AD203B41FA5}">
                      <a16:colId xmlns:a16="http://schemas.microsoft.com/office/drawing/2014/main" val="2166331785"/>
                    </a:ext>
                  </a:extLst>
                </a:gridCol>
                <a:gridCol w="3501601">
                  <a:extLst>
                    <a:ext uri="{9D8B030D-6E8A-4147-A177-3AD203B41FA5}">
                      <a16:colId xmlns:a16="http://schemas.microsoft.com/office/drawing/2014/main" val="1084044467"/>
                    </a:ext>
                  </a:extLst>
                </a:gridCol>
              </a:tblGrid>
              <a:tr h="367289">
                <a:tc>
                  <a:txBody>
                    <a:bodyPr/>
                    <a:lstStyle/>
                    <a:p>
                      <a:r>
                        <a:rPr lang="en-GB" sz="1600" dirty="0">
                          <a:latin typeface="+mn-lt"/>
                        </a:rPr>
                        <a:t>Week </a:t>
                      </a:r>
                    </a:p>
                  </a:txBody>
                  <a:tcPr marL="113244" marR="113244" marT="56622" marB="56622"/>
                </a:tc>
                <a:tc>
                  <a:txBody>
                    <a:bodyPr/>
                    <a:lstStyle/>
                    <a:p>
                      <a:r>
                        <a:rPr lang="en-GB" sz="1600">
                          <a:latin typeface="+mn-lt"/>
                        </a:rPr>
                        <a:t>Principle of Play</a:t>
                      </a:r>
                    </a:p>
                  </a:txBody>
                  <a:tcPr marL="113244" marR="113244" marT="56622" marB="56622"/>
                </a:tc>
                <a:tc>
                  <a:txBody>
                    <a:bodyPr/>
                    <a:lstStyle/>
                    <a:p>
                      <a:r>
                        <a:rPr lang="en-GB" sz="1600">
                          <a:latin typeface="+mn-lt"/>
                        </a:rPr>
                        <a:t>Session Topic</a:t>
                      </a:r>
                    </a:p>
                  </a:txBody>
                  <a:tcPr marL="113244" marR="113244" marT="56622" marB="56622"/>
                </a:tc>
                <a:tc>
                  <a:txBody>
                    <a:bodyPr/>
                    <a:lstStyle/>
                    <a:p>
                      <a:r>
                        <a:rPr lang="en-GB" sz="1600">
                          <a:latin typeface="+mn-lt"/>
                        </a:rPr>
                        <a:t>Focus Players</a:t>
                      </a:r>
                    </a:p>
                  </a:txBody>
                  <a:tcPr marL="113244" marR="113244" marT="56622" marB="56622"/>
                </a:tc>
                <a:extLst>
                  <a:ext uri="{0D108BD9-81ED-4DB2-BD59-A6C34878D82A}">
                    <a16:rowId xmlns:a16="http://schemas.microsoft.com/office/drawing/2014/main" val="3727014021"/>
                  </a:ext>
                </a:extLst>
              </a:tr>
              <a:tr h="422778">
                <a:tc>
                  <a:txBody>
                    <a:bodyPr/>
                    <a:lstStyle/>
                    <a:p>
                      <a:r>
                        <a:rPr lang="en-GB" sz="1600">
                          <a:latin typeface="+mn-lt"/>
                        </a:rPr>
                        <a:t>1</a:t>
                      </a:r>
                    </a:p>
                  </a:txBody>
                  <a:tcPr marL="113244" marR="113244" marT="56622" marB="56622"/>
                </a:tc>
                <a:tc>
                  <a:txBody>
                    <a:bodyPr/>
                    <a:lstStyle/>
                    <a:p>
                      <a:r>
                        <a:rPr lang="en-GB" sz="1600">
                          <a:latin typeface="+mn-lt"/>
                        </a:rPr>
                        <a:t>In Possession</a:t>
                      </a:r>
                    </a:p>
                  </a:txBody>
                  <a:tcPr marL="113244" marR="113244" marT="56622" marB="56622"/>
                </a:tc>
                <a:tc>
                  <a:txBody>
                    <a:bodyPr/>
                    <a:lstStyle/>
                    <a:p>
                      <a:r>
                        <a:rPr lang="en-GB" sz="1600" dirty="0">
                          <a:latin typeface="+mn-lt"/>
                        </a:rPr>
                        <a:t>Playing out from the back to build an attack</a:t>
                      </a:r>
                    </a:p>
                  </a:txBody>
                  <a:tcPr marL="113244" marR="113244" marT="56622" marB="56622"/>
                </a:tc>
                <a:tc>
                  <a:txBody>
                    <a:bodyPr/>
                    <a:lstStyle/>
                    <a:p>
                      <a:r>
                        <a:rPr lang="en-GB" sz="1600">
                          <a:latin typeface="+mn-lt"/>
                        </a:rPr>
                        <a:t>Centre Backs &amp; Goalkeeper</a:t>
                      </a:r>
                    </a:p>
                  </a:txBody>
                  <a:tcPr marL="113244" marR="113244" marT="56622" marB="56622"/>
                </a:tc>
                <a:extLst>
                  <a:ext uri="{0D108BD9-81ED-4DB2-BD59-A6C34878D82A}">
                    <a16:rowId xmlns:a16="http://schemas.microsoft.com/office/drawing/2014/main" val="3281666367"/>
                  </a:ext>
                </a:extLst>
              </a:tr>
              <a:tr h="0">
                <a:tc>
                  <a:txBody>
                    <a:bodyPr/>
                    <a:lstStyle/>
                    <a:p>
                      <a:r>
                        <a:rPr lang="en-GB" sz="1600">
                          <a:latin typeface="+mn-lt"/>
                        </a:rPr>
                        <a:t>2</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In Possession</a:t>
                      </a:r>
                    </a:p>
                  </a:txBody>
                  <a:tcPr marL="113244" marR="113244" marT="56622" marB="56622"/>
                </a:tc>
                <a:tc>
                  <a:txBody>
                    <a:bodyPr/>
                    <a:lstStyle/>
                    <a:p>
                      <a:r>
                        <a:rPr lang="en-GB" sz="1600" kern="1200">
                          <a:solidFill>
                            <a:schemeClr val="dk1"/>
                          </a:solidFill>
                          <a:latin typeface="+mn-lt"/>
                          <a:ea typeface="+mn-ea"/>
                          <a:cs typeface="+mn-cs"/>
                        </a:rPr>
                        <a:t>Overlapping and Underlapping Runs from the Wing Backs when playing out from the back</a:t>
                      </a:r>
                    </a:p>
                  </a:txBody>
                  <a:tcPr marL="113244" marR="113244" marT="56622" marB="56622"/>
                </a:tc>
                <a:tc>
                  <a:txBody>
                    <a:bodyPr/>
                    <a:lstStyle/>
                    <a:p>
                      <a:r>
                        <a:rPr lang="en-GB" sz="1600">
                          <a:latin typeface="+mn-lt"/>
                        </a:rPr>
                        <a:t>Wing Backs (Left &amp; Right)</a:t>
                      </a:r>
                    </a:p>
                  </a:txBody>
                  <a:tcPr marL="113244" marR="113244" marT="56622" marB="56622"/>
                </a:tc>
                <a:extLst>
                  <a:ext uri="{0D108BD9-81ED-4DB2-BD59-A6C34878D82A}">
                    <a16:rowId xmlns:a16="http://schemas.microsoft.com/office/drawing/2014/main" val="411376642"/>
                  </a:ext>
                </a:extLst>
              </a:tr>
              <a:tr h="361183">
                <a:tc>
                  <a:txBody>
                    <a:bodyPr/>
                    <a:lstStyle/>
                    <a:p>
                      <a:r>
                        <a:rPr lang="en-GB" sz="1600">
                          <a:latin typeface="+mn-lt"/>
                        </a:rPr>
                        <a:t>3</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In Possession</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latin typeface="+mn-lt"/>
                          <a:ea typeface="+mn-ea"/>
                          <a:cs typeface="+mn-cs"/>
                        </a:rPr>
                        <a:t>Playing into and through the Central of Midfield to create attacking opportunities</a:t>
                      </a:r>
                    </a:p>
                  </a:txBody>
                  <a:tcPr marL="113244" marR="113244" marT="56622" marB="56622"/>
                </a:tc>
                <a:tc>
                  <a:txBody>
                    <a:bodyPr/>
                    <a:lstStyle/>
                    <a:p>
                      <a:r>
                        <a:rPr lang="en-GB" sz="1600">
                          <a:latin typeface="+mn-lt"/>
                        </a:rPr>
                        <a:t>Central Defensive Midfielders</a:t>
                      </a:r>
                    </a:p>
                  </a:txBody>
                  <a:tcPr marL="113244" marR="113244" marT="56622" marB="56622"/>
                </a:tc>
                <a:extLst>
                  <a:ext uri="{0D108BD9-81ED-4DB2-BD59-A6C34878D82A}">
                    <a16:rowId xmlns:a16="http://schemas.microsoft.com/office/drawing/2014/main" val="2947165954"/>
                  </a:ext>
                </a:extLst>
              </a:tr>
              <a:tr h="422778">
                <a:tc>
                  <a:txBody>
                    <a:bodyPr/>
                    <a:lstStyle/>
                    <a:p>
                      <a:r>
                        <a:rPr lang="en-GB" sz="1600">
                          <a:latin typeface="+mn-lt"/>
                        </a:rPr>
                        <a:t>4</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In Possession</a:t>
                      </a:r>
                    </a:p>
                  </a:txBody>
                  <a:tcPr marL="113244" marR="113244" marT="56622" marB="56622"/>
                </a:tc>
                <a:tc>
                  <a:txBody>
                    <a:bodyPr/>
                    <a:lstStyle/>
                    <a:p>
                      <a:r>
                        <a:rPr lang="en-GB" sz="1600" dirty="0">
                          <a:latin typeface="+mn-lt"/>
                        </a:rPr>
                        <a:t>Creating goalscoring opportunities from wide areas</a:t>
                      </a:r>
                    </a:p>
                  </a:txBody>
                  <a:tcPr marL="113244" marR="113244" marT="56622" marB="56622"/>
                </a:tc>
                <a:tc>
                  <a:txBody>
                    <a:bodyPr/>
                    <a:lstStyle/>
                    <a:p>
                      <a:r>
                        <a:rPr lang="en-GB" sz="1600">
                          <a:latin typeface="+mn-lt"/>
                        </a:rPr>
                        <a:t>Left and Right Wingers</a:t>
                      </a:r>
                    </a:p>
                  </a:txBody>
                  <a:tcPr marL="113244" marR="113244" marT="56622" marB="56622"/>
                </a:tc>
                <a:extLst>
                  <a:ext uri="{0D108BD9-81ED-4DB2-BD59-A6C34878D82A}">
                    <a16:rowId xmlns:a16="http://schemas.microsoft.com/office/drawing/2014/main" val="2047656622"/>
                  </a:ext>
                </a:extLst>
              </a:tr>
              <a:tr h="0">
                <a:tc>
                  <a:txBody>
                    <a:bodyPr/>
                    <a:lstStyle/>
                    <a:p>
                      <a:r>
                        <a:rPr lang="en-GB" sz="1600">
                          <a:latin typeface="+mn-lt"/>
                        </a:rPr>
                        <a:t>5</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In Possession</a:t>
                      </a:r>
                    </a:p>
                  </a:txBody>
                  <a:tcPr marL="113244" marR="113244" marT="56622" marB="56622"/>
                </a:tc>
                <a:tc>
                  <a:txBody>
                    <a:bodyPr/>
                    <a:lstStyle/>
                    <a:p>
                      <a:r>
                        <a:rPr lang="en-GB" sz="1600">
                          <a:latin typeface="+mn-lt"/>
                        </a:rPr>
                        <a:t>Combination play in and around the final third</a:t>
                      </a:r>
                    </a:p>
                  </a:txBody>
                  <a:tcPr marL="113244" marR="113244" marT="56622" marB="56622"/>
                </a:tc>
                <a:tc>
                  <a:txBody>
                    <a:bodyPr/>
                    <a:lstStyle/>
                    <a:p>
                      <a:r>
                        <a:rPr lang="en-GB" sz="1600">
                          <a:latin typeface="+mn-lt"/>
                        </a:rPr>
                        <a:t>Striker and Central Attacking Midfielder</a:t>
                      </a:r>
                    </a:p>
                  </a:txBody>
                  <a:tcPr marL="113244" marR="113244" marT="56622" marB="56622"/>
                </a:tc>
                <a:extLst>
                  <a:ext uri="{0D108BD9-81ED-4DB2-BD59-A6C34878D82A}">
                    <a16:rowId xmlns:a16="http://schemas.microsoft.com/office/drawing/2014/main" val="1563479635"/>
                  </a:ext>
                </a:extLst>
              </a:tr>
              <a:tr h="300612">
                <a:tc>
                  <a:txBody>
                    <a:bodyPr/>
                    <a:lstStyle/>
                    <a:p>
                      <a:r>
                        <a:rPr lang="en-GB" sz="1600">
                          <a:latin typeface="+mn-lt"/>
                        </a:rPr>
                        <a:t>6</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In Possession</a:t>
                      </a:r>
                    </a:p>
                  </a:txBody>
                  <a:tcPr marL="113244" marR="113244" marT="56622" marB="56622"/>
                </a:tc>
                <a:tc>
                  <a:txBody>
                    <a:bodyPr/>
                    <a:lstStyle/>
                    <a:p>
                      <a:r>
                        <a:rPr lang="en-GB" sz="1600" dirty="0">
                          <a:latin typeface="+mn-lt"/>
                        </a:rPr>
                        <a:t>Attacking Movement in and around the final third</a:t>
                      </a:r>
                    </a:p>
                  </a:txBody>
                  <a:tcPr marL="113244" marR="113244" marT="56622" marB="566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Striker and Central Attacking Midfielder</a:t>
                      </a:r>
                    </a:p>
                  </a:txBody>
                  <a:tcPr marL="113244" marR="113244" marT="56622" marB="56622"/>
                </a:tc>
                <a:extLst>
                  <a:ext uri="{0D108BD9-81ED-4DB2-BD59-A6C34878D82A}">
                    <a16:rowId xmlns:a16="http://schemas.microsoft.com/office/drawing/2014/main" val="140235520"/>
                  </a:ext>
                </a:extLst>
              </a:tr>
            </a:tbl>
          </a:graphicData>
        </a:graphic>
      </p:graphicFrame>
    </p:spTree>
    <p:extLst>
      <p:ext uri="{BB962C8B-B14F-4D97-AF65-F5344CB8AC3E}">
        <p14:creationId xmlns:p14="http://schemas.microsoft.com/office/powerpoint/2010/main" val="4241410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C27FF1D-3A3F-4A63-AA29-8F9FBAA4EEB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dirty="0">
                <a:solidFill>
                  <a:srgbClr val="FFFFFF"/>
                </a:solidFill>
                <a:latin typeface="+mj-lt"/>
                <a:ea typeface="+mj-ea"/>
                <a:cs typeface="+mj-cs"/>
              </a:rPr>
              <a:t>Training Session Plan</a:t>
            </a:r>
          </a:p>
        </p:txBody>
      </p:sp>
      <p:graphicFrame>
        <p:nvGraphicFramePr>
          <p:cNvPr id="6" name="Table 5">
            <a:extLst>
              <a:ext uri="{FF2B5EF4-FFF2-40B4-BE49-F238E27FC236}">
                <a16:creationId xmlns:a16="http://schemas.microsoft.com/office/drawing/2014/main" id="{6BFB2ACC-DEE5-4D93-8E29-97E05DF7A9C9}"/>
              </a:ext>
            </a:extLst>
          </p:cNvPr>
          <p:cNvGraphicFramePr>
            <a:graphicFrameLocks noGrp="1"/>
          </p:cNvGraphicFramePr>
          <p:nvPr>
            <p:extLst>
              <p:ext uri="{D42A27DB-BD31-4B8C-83A1-F6EECF244321}">
                <p14:modId xmlns:p14="http://schemas.microsoft.com/office/powerpoint/2010/main" val="1163185054"/>
              </p:ext>
            </p:extLst>
          </p:nvPr>
        </p:nvGraphicFramePr>
        <p:xfrm>
          <a:off x="695325" y="1985343"/>
          <a:ext cx="10991850" cy="2971152"/>
        </p:xfrm>
        <a:graphic>
          <a:graphicData uri="http://schemas.openxmlformats.org/drawingml/2006/table">
            <a:tbl>
              <a:tblPr firstRow="1" bandRow="1">
                <a:tableStyleId>{5C22544A-7EE6-4342-B048-85BDC9FD1C3A}</a:tableStyleId>
              </a:tblPr>
              <a:tblGrid>
                <a:gridCol w="839602">
                  <a:extLst>
                    <a:ext uri="{9D8B030D-6E8A-4147-A177-3AD203B41FA5}">
                      <a16:colId xmlns:a16="http://schemas.microsoft.com/office/drawing/2014/main" val="1489573303"/>
                    </a:ext>
                  </a:extLst>
                </a:gridCol>
                <a:gridCol w="1773852">
                  <a:extLst>
                    <a:ext uri="{9D8B030D-6E8A-4147-A177-3AD203B41FA5}">
                      <a16:colId xmlns:a16="http://schemas.microsoft.com/office/drawing/2014/main" val="3006925076"/>
                    </a:ext>
                  </a:extLst>
                </a:gridCol>
                <a:gridCol w="5202271">
                  <a:extLst>
                    <a:ext uri="{9D8B030D-6E8A-4147-A177-3AD203B41FA5}">
                      <a16:colId xmlns:a16="http://schemas.microsoft.com/office/drawing/2014/main" val="2166331785"/>
                    </a:ext>
                  </a:extLst>
                </a:gridCol>
                <a:gridCol w="3176125">
                  <a:extLst>
                    <a:ext uri="{9D8B030D-6E8A-4147-A177-3AD203B41FA5}">
                      <a16:colId xmlns:a16="http://schemas.microsoft.com/office/drawing/2014/main" val="1084044467"/>
                    </a:ext>
                  </a:extLst>
                </a:gridCol>
              </a:tblGrid>
              <a:tr h="214932">
                <a:tc>
                  <a:txBody>
                    <a:bodyPr/>
                    <a:lstStyle/>
                    <a:p>
                      <a:r>
                        <a:rPr lang="en-GB" sz="1600" dirty="0">
                          <a:latin typeface="+mn-lt"/>
                        </a:rPr>
                        <a:t>Week </a:t>
                      </a:r>
                    </a:p>
                  </a:txBody>
                  <a:tcPr marL="99379" marR="99379" marT="49689" marB="49689">
                    <a:solidFill>
                      <a:srgbClr val="EC9090"/>
                    </a:solidFill>
                  </a:tcPr>
                </a:tc>
                <a:tc>
                  <a:txBody>
                    <a:bodyPr/>
                    <a:lstStyle/>
                    <a:p>
                      <a:r>
                        <a:rPr lang="en-GB" sz="1600" dirty="0">
                          <a:latin typeface="+mn-lt"/>
                        </a:rPr>
                        <a:t>Principle of Play</a:t>
                      </a:r>
                    </a:p>
                  </a:txBody>
                  <a:tcPr marL="99379" marR="99379" marT="49689" marB="49689">
                    <a:solidFill>
                      <a:srgbClr val="EC9090"/>
                    </a:solidFill>
                  </a:tcPr>
                </a:tc>
                <a:tc>
                  <a:txBody>
                    <a:bodyPr/>
                    <a:lstStyle/>
                    <a:p>
                      <a:r>
                        <a:rPr lang="en-GB" sz="1600">
                          <a:latin typeface="+mn-lt"/>
                        </a:rPr>
                        <a:t>Session Topic</a:t>
                      </a:r>
                    </a:p>
                  </a:txBody>
                  <a:tcPr marL="99379" marR="99379" marT="49689" marB="49689">
                    <a:solidFill>
                      <a:srgbClr val="EC9090"/>
                    </a:solidFill>
                  </a:tcPr>
                </a:tc>
                <a:tc>
                  <a:txBody>
                    <a:bodyPr/>
                    <a:lstStyle/>
                    <a:p>
                      <a:r>
                        <a:rPr lang="en-GB" sz="1600">
                          <a:latin typeface="+mn-lt"/>
                        </a:rPr>
                        <a:t>Focus Players</a:t>
                      </a:r>
                    </a:p>
                  </a:txBody>
                  <a:tcPr marL="99379" marR="99379" marT="49689" marB="49689">
                    <a:solidFill>
                      <a:srgbClr val="EC9090"/>
                    </a:solidFill>
                  </a:tcPr>
                </a:tc>
                <a:extLst>
                  <a:ext uri="{0D108BD9-81ED-4DB2-BD59-A6C34878D82A}">
                    <a16:rowId xmlns:a16="http://schemas.microsoft.com/office/drawing/2014/main" val="3727014021"/>
                  </a:ext>
                </a:extLst>
              </a:tr>
              <a:tr h="424164">
                <a:tc>
                  <a:txBody>
                    <a:bodyPr/>
                    <a:lstStyle/>
                    <a:p>
                      <a:r>
                        <a:rPr lang="en-GB" sz="1600">
                          <a:latin typeface="+mn-lt"/>
                        </a:rPr>
                        <a:t>1</a:t>
                      </a:r>
                    </a:p>
                  </a:txBody>
                  <a:tcPr marL="99379" marR="99379" marT="49689" marB="49689"/>
                </a:tc>
                <a:tc>
                  <a:txBody>
                    <a:bodyPr/>
                    <a:lstStyle/>
                    <a:p>
                      <a:r>
                        <a:rPr lang="en-GB" sz="1600" dirty="0">
                          <a:latin typeface="+mn-lt"/>
                        </a:rPr>
                        <a:t>Out of Possession</a:t>
                      </a:r>
                    </a:p>
                  </a:txBody>
                  <a:tcPr marL="99379" marR="99379" marT="49689" marB="49689"/>
                </a:tc>
                <a:tc>
                  <a:txBody>
                    <a:bodyPr/>
                    <a:lstStyle/>
                    <a:p>
                      <a:r>
                        <a:rPr lang="en-GB" sz="1600" dirty="0">
                          <a:latin typeface="+mn-lt"/>
                        </a:rPr>
                        <a:t>Pressing from the Front in a mid-block in the Offensive Zone</a:t>
                      </a:r>
                    </a:p>
                  </a:txBody>
                  <a:tcPr marL="99379" marR="99379" marT="49689" marB="49689"/>
                </a:tc>
                <a:tc>
                  <a:txBody>
                    <a:bodyPr/>
                    <a:lstStyle/>
                    <a:p>
                      <a:r>
                        <a:rPr lang="en-GB" sz="1600" dirty="0">
                          <a:latin typeface="+mn-lt"/>
                        </a:rPr>
                        <a:t>Striker and Left &amp; Right Wingers</a:t>
                      </a:r>
                    </a:p>
                  </a:txBody>
                  <a:tcPr marL="99379" marR="99379" marT="49689" marB="49689"/>
                </a:tc>
                <a:extLst>
                  <a:ext uri="{0D108BD9-81ED-4DB2-BD59-A6C34878D82A}">
                    <a16:rowId xmlns:a16="http://schemas.microsoft.com/office/drawing/2014/main" val="3281666367"/>
                  </a:ext>
                </a:extLst>
              </a:tr>
              <a:tr h="326442">
                <a:tc>
                  <a:txBody>
                    <a:bodyPr/>
                    <a:lstStyle/>
                    <a:p>
                      <a:r>
                        <a:rPr lang="en-GB" sz="1600">
                          <a:latin typeface="+mn-lt"/>
                        </a:rPr>
                        <a:t>2</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Out of Possession</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Pressing as a Midfield in a mid-block in the Middle Zone</a:t>
                      </a:r>
                    </a:p>
                  </a:txBody>
                  <a:tcPr marL="99379" marR="99379" marT="49689" marB="49689"/>
                </a:tc>
                <a:tc>
                  <a:txBody>
                    <a:bodyPr/>
                    <a:lstStyle/>
                    <a:p>
                      <a:r>
                        <a:rPr lang="en-GB" sz="1600" dirty="0">
                          <a:latin typeface="+mn-lt"/>
                        </a:rPr>
                        <a:t>Central Defensive Midfielders</a:t>
                      </a:r>
                    </a:p>
                  </a:txBody>
                  <a:tcPr marL="99379" marR="99379" marT="49689" marB="49689"/>
                </a:tc>
                <a:extLst>
                  <a:ext uri="{0D108BD9-81ED-4DB2-BD59-A6C34878D82A}">
                    <a16:rowId xmlns:a16="http://schemas.microsoft.com/office/drawing/2014/main" val="411376642"/>
                  </a:ext>
                </a:extLst>
              </a:tr>
              <a:tr h="326442">
                <a:tc>
                  <a:txBody>
                    <a:bodyPr/>
                    <a:lstStyle/>
                    <a:p>
                      <a:r>
                        <a:rPr lang="en-GB" sz="1600">
                          <a:latin typeface="+mn-lt"/>
                        </a:rPr>
                        <a:t>3</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Out of Possession</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Pressing as a Defensive unit in the Defensive Zone</a:t>
                      </a:r>
                    </a:p>
                  </a:txBody>
                  <a:tcPr marL="99379" marR="99379" marT="49689" marB="49689"/>
                </a:tc>
                <a:tc>
                  <a:txBody>
                    <a:bodyPr/>
                    <a:lstStyle/>
                    <a:p>
                      <a:r>
                        <a:rPr lang="en-GB" sz="1600" dirty="0">
                          <a:latin typeface="+mn-lt"/>
                        </a:rPr>
                        <a:t>Centre Backs &amp; Wing Backs</a:t>
                      </a:r>
                    </a:p>
                  </a:txBody>
                  <a:tcPr marL="99379" marR="99379" marT="49689" marB="49689"/>
                </a:tc>
                <a:extLst>
                  <a:ext uri="{0D108BD9-81ED-4DB2-BD59-A6C34878D82A}">
                    <a16:rowId xmlns:a16="http://schemas.microsoft.com/office/drawing/2014/main" val="2947165954"/>
                  </a:ext>
                </a:extLst>
              </a:tr>
              <a:tr h="579720">
                <a:tc>
                  <a:txBody>
                    <a:bodyPr/>
                    <a:lstStyle/>
                    <a:p>
                      <a:r>
                        <a:rPr lang="en-GB" sz="1600">
                          <a:latin typeface="+mn-lt"/>
                        </a:rPr>
                        <a:t>4</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Out of Possession</a:t>
                      </a:r>
                    </a:p>
                  </a:txBody>
                  <a:tcPr marL="99379" marR="99379" marT="49689" marB="49689"/>
                </a:tc>
                <a:tc>
                  <a:txBody>
                    <a:bodyPr/>
                    <a:lstStyle/>
                    <a:p>
                      <a:r>
                        <a:rPr lang="en-GB" sz="1600" dirty="0">
                          <a:latin typeface="+mn-lt"/>
                        </a:rPr>
                        <a:t>Preventing balls being played through the middle into the opposition striker</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Central Defensive Midfielders</a:t>
                      </a:r>
                    </a:p>
                  </a:txBody>
                  <a:tcPr marL="99379" marR="99379" marT="49689" marB="49689"/>
                </a:tc>
                <a:extLst>
                  <a:ext uri="{0D108BD9-81ED-4DB2-BD59-A6C34878D82A}">
                    <a16:rowId xmlns:a16="http://schemas.microsoft.com/office/drawing/2014/main" val="2047656622"/>
                  </a:ext>
                </a:extLst>
              </a:tr>
              <a:tr h="326442">
                <a:tc>
                  <a:txBody>
                    <a:bodyPr/>
                    <a:lstStyle/>
                    <a:p>
                      <a:r>
                        <a:rPr lang="en-GB" sz="1600">
                          <a:latin typeface="+mn-lt"/>
                        </a:rPr>
                        <a:t>5</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Out of Possession</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Compact Defending as a Back Four</a:t>
                      </a:r>
                    </a:p>
                  </a:txBody>
                  <a:tcPr marL="99379" marR="99379" marT="49689" marB="49689"/>
                </a:tc>
                <a:tc>
                  <a:txBody>
                    <a:bodyPr/>
                    <a:lstStyle/>
                    <a:p>
                      <a:r>
                        <a:rPr lang="en-GB" sz="1600">
                          <a:latin typeface="+mn-lt"/>
                        </a:rPr>
                        <a:t>Centre Backs</a:t>
                      </a:r>
                    </a:p>
                  </a:txBody>
                  <a:tcPr marL="99379" marR="99379" marT="49689" marB="49689"/>
                </a:tc>
                <a:extLst>
                  <a:ext uri="{0D108BD9-81ED-4DB2-BD59-A6C34878D82A}">
                    <a16:rowId xmlns:a16="http://schemas.microsoft.com/office/drawing/2014/main" val="1563479635"/>
                  </a:ext>
                </a:extLst>
              </a:tr>
              <a:tr h="579720">
                <a:tc>
                  <a:txBody>
                    <a:bodyPr/>
                    <a:lstStyle/>
                    <a:p>
                      <a:r>
                        <a:rPr lang="en-GB" sz="1600">
                          <a:latin typeface="+mn-lt"/>
                        </a:rPr>
                        <a:t>6</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mn-lt"/>
                          <a:ea typeface="+mn-ea"/>
                          <a:cs typeface="+mn-cs"/>
                        </a:rPr>
                        <a:t>Out of Possession</a:t>
                      </a:r>
                    </a:p>
                  </a:txBody>
                  <a:tcPr marL="99379" marR="99379" marT="49689" marB="49689"/>
                </a:tc>
                <a:tc>
                  <a:txBody>
                    <a:bodyPr/>
                    <a:lstStyle/>
                    <a:p>
                      <a:r>
                        <a:rPr lang="en-GB" sz="1600" dirty="0">
                          <a:latin typeface="+mn-lt"/>
                        </a:rPr>
                        <a:t>Preventing the opposition from turning when their backs are to goal</a:t>
                      </a:r>
                    </a:p>
                  </a:txBody>
                  <a:tcPr marL="99379" marR="99379" marT="49689" marB="496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Wing Backs &amp; Centre Backs</a:t>
                      </a:r>
                    </a:p>
                  </a:txBody>
                  <a:tcPr marL="99379" marR="99379" marT="49689" marB="49689"/>
                </a:tc>
                <a:extLst>
                  <a:ext uri="{0D108BD9-81ED-4DB2-BD59-A6C34878D82A}">
                    <a16:rowId xmlns:a16="http://schemas.microsoft.com/office/drawing/2014/main" val="140235520"/>
                  </a:ext>
                </a:extLst>
              </a:tr>
            </a:tbl>
          </a:graphicData>
        </a:graphic>
      </p:graphicFrame>
    </p:spTree>
    <p:extLst>
      <p:ext uri="{BB962C8B-B14F-4D97-AF65-F5344CB8AC3E}">
        <p14:creationId xmlns:p14="http://schemas.microsoft.com/office/powerpoint/2010/main" val="2396265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5864</TotalTime>
  <Words>22566</Words>
  <Application>Microsoft Office PowerPoint</Application>
  <PresentationFormat>Widescreen</PresentationFormat>
  <Paragraphs>1442</Paragraphs>
  <Slides>101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Calibri Light</vt:lpstr>
      <vt:lpstr>Corbel</vt:lpstr>
      <vt:lpstr>Symbol</vt:lpstr>
      <vt:lpstr>Times New Roman</vt:lpstr>
      <vt:lpstr>Office Theme</vt:lpstr>
      <vt:lpstr>UEFA B Coaching Project</vt:lpstr>
      <vt:lpstr>PowerPoint Presentation</vt:lpstr>
      <vt:lpstr>Club’s Values</vt:lpstr>
      <vt:lpstr>North West London Jets F.C. Core Values</vt:lpstr>
      <vt:lpstr>North West London Jets F.C. Core Values</vt:lpstr>
      <vt:lpstr>Players Core Values</vt:lpstr>
      <vt:lpstr>Club’s Purpose</vt:lpstr>
      <vt:lpstr>Purpose of North West London Jets</vt:lpstr>
      <vt:lpstr>Why do Players return to North West London Jets?</vt:lpstr>
      <vt:lpstr>How we Play</vt:lpstr>
      <vt:lpstr>In Possession Playing Philosophy</vt:lpstr>
      <vt:lpstr>How we Play – In Possession</vt:lpstr>
      <vt:lpstr>How we Play – In Possession</vt:lpstr>
      <vt:lpstr>How we Play – In Possession</vt:lpstr>
      <vt:lpstr>How we Play – In Possession</vt:lpstr>
      <vt:lpstr>How we Play – In Possession</vt:lpstr>
      <vt:lpstr>How we Play – In Possession</vt:lpstr>
      <vt:lpstr>How we Play – In Possession</vt:lpstr>
      <vt:lpstr>How we Play – In Possession</vt:lpstr>
      <vt:lpstr>How we Play – In Possession</vt:lpstr>
      <vt:lpstr>Out of Possession Playing Philosophy</vt:lpstr>
      <vt:lpstr>How we Play – Out of Possession</vt:lpstr>
      <vt:lpstr>How we Play – Out of Possession</vt:lpstr>
      <vt:lpstr>How we Play – Out of Possession</vt:lpstr>
      <vt:lpstr>How we Play – Out of Possession</vt:lpstr>
      <vt:lpstr>How we Play – Out of Possession</vt:lpstr>
      <vt:lpstr>In Transition Playing Philosophy - From Out to In Possession</vt:lpstr>
      <vt:lpstr>How we Play –Transition from Out to In Possession</vt:lpstr>
      <vt:lpstr>How we Play –Transition from Out to In Possession</vt:lpstr>
      <vt:lpstr>How we Play –Transition from Out to In Possession</vt:lpstr>
      <vt:lpstr>In Transition Playing Philosophy - From In to Out of Possession</vt:lpstr>
      <vt:lpstr>How we Play –Transition from In to Out of Possession</vt:lpstr>
      <vt:lpstr>How we Play –Transition from In to Out of Possession</vt:lpstr>
      <vt:lpstr>How we Play –Transition from In to Out of Possession</vt:lpstr>
      <vt:lpstr>Football Strategy</vt:lpstr>
      <vt:lpstr>In Possession Strategy</vt:lpstr>
      <vt:lpstr>In Possession Strategy</vt:lpstr>
      <vt:lpstr>In Possession Tactics</vt:lpstr>
      <vt:lpstr>In Possession Tactics</vt:lpstr>
      <vt:lpstr>In Possession Tactics</vt:lpstr>
      <vt:lpstr>In Possession Tactics</vt:lpstr>
      <vt:lpstr>In Possession Tactics</vt:lpstr>
      <vt:lpstr>In Possession Tactics</vt:lpstr>
      <vt:lpstr>In Possession Tactics</vt:lpstr>
      <vt:lpstr>In Possession Tactics</vt:lpstr>
      <vt:lpstr>In Possession Tactics</vt:lpstr>
      <vt:lpstr>In Possession Tactics</vt:lpstr>
      <vt:lpstr>In Possession Tactics</vt:lpstr>
      <vt:lpstr>Out of Possession Strategy</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Out of Possession Tactics</vt:lpstr>
      <vt:lpstr>The Future Player</vt:lpstr>
      <vt:lpstr>What is a Player Profile?</vt:lpstr>
      <vt:lpstr>Positional Profiles - Goalkeeper</vt:lpstr>
      <vt:lpstr>Positional Profiles – Full Back / Wing Back</vt:lpstr>
      <vt:lpstr>Positional Profiles – Centre Back</vt:lpstr>
      <vt:lpstr>Positional Profiles – Central Defensive Midfield</vt:lpstr>
      <vt:lpstr>Positional Profiles – Left / Right Winger</vt:lpstr>
      <vt:lpstr>Positional Profiles – Central Attacking Midfield</vt:lpstr>
      <vt:lpstr>Positional Profiles – Striker</vt:lpstr>
      <vt:lpstr>Positional Profiles - Goalkeeper</vt:lpstr>
      <vt:lpstr>Positional Profiles – Right Wing Back</vt:lpstr>
      <vt:lpstr>Positional Profiles – Centre Back</vt:lpstr>
      <vt:lpstr>Positional Profiles – Left Wing Back</vt:lpstr>
      <vt:lpstr>Positional Profiles – Central Defensive Midfield</vt:lpstr>
      <vt:lpstr>Positional Profiles – Central Attacking Midfield</vt:lpstr>
      <vt:lpstr>Positional Profiles – Right Winger</vt:lpstr>
      <vt:lpstr>Positional Profiles – Left Winger</vt:lpstr>
      <vt:lpstr>Positional Profiles – Striker</vt:lpstr>
      <vt:lpstr>How we Coach</vt:lpstr>
      <vt:lpstr>Club Football Philosophy - Coaching</vt:lpstr>
      <vt:lpstr>Club Football Philosophy – Ball Familiarity</vt:lpstr>
      <vt:lpstr>Club Football Philosophy – Passing &amp; Receiving</vt:lpstr>
      <vt:lpstr>Club Football Philosophy – Finishing</vt:lpstr>
      <vt:lpstr>Club Football Philosophy – Attack vs Defence</vt:lpstr>
      <vt:lpstr>Club Football Philosophy – Movement On &amp; Off the Ball</vt:lpstr>
      <vt:lpstr>Club Football Philosophy – Team Play</vt:lpstr>
      <vt:lpstr>Coaching Styles</vt:lpstr>
      <vt:lpstr>Practice Styles &amp; Designs</vt:lpstr>
      <vt:lpstr>Practice Styles &amp; Designs</vt:lpstr>
      <vt:lpstr>Incorporating Feedback</vt:lpstr>
      <vt:lpstr>Management Styles</vt:lpstr>
      <vt:lpstr>Differentiating between Players &amp; Catering for Individual Needs</vt:lpstr>
      <vt:lpstr>Behavioural Differences between Practice vs Competition</vt:lpstr>
      <vt:lpstr>Player Attributes &amp; My Philosophy</vt:lpstr>
      <vt:lpstr>Training Session Plan</vt:lpstr>
      <vt:lpstr>Training Session Plan</vt:lpstr>
      <vt:lpstr>Training Session Plan</vt:lpstr>
      <vt:lpstr>Training Session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UEFA B Coaching Presentation</dc:title>
  <dc:creator>Aaron Weichselbaum</dc:creator>
  <cp:lastModifiedBy>Yoni Weichselbaum</cp:lastModifiedBy>
  <cp:revision>224</cp:revision>
  <dcterms:created xsi:type="dcterms:W3CDTF">2020-12-24T20:54:06Z</dcterms:created>
  <dcterms:modified xsi:type="dcterms:W3CDTF">2024-02-06T21:15:46Z</dcterms:modified>
</cp:coreProperties>
</file>